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492" y="-106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FB009-AEDA-4893-BEEA-EB9D9CE22950}" type="datetimeFigureOut">
              <a:rPr kumimoji="1" lang="ja-JP" altLang="en-US" smtClean="0"/>
              <a:t>2015/10/17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12478-1451-4A59-AE15-D8917F6E7B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838813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FB009-AEDA-4893-BEEA-EB9D9CE22950}" type="datetimeFigureOut">
              <a:rPr kumimoji="1" lang="ja-JP" altLang="en-US" smtClean="0"/>
              <a:t>2015/10/17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12478-1451-4A59-AE15-D8917F6E7B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773432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FB009-AEDA-4893-BEEA-EB9D9CE22950}" type="datetimeFigureOut">
              <a:rPr kumimoji="1" lang="ja-JP" altLang="en-US" smtClean="0"/>
              <a:t>2015/10/17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12478-1451-4A59-AE15-D8917F6E7B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333061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FB009-AEDA-4893-BEEA-EB9D9CE22950}" type="datetimeFigureOut">
              <a:rPr kumimoji="1" lang="ja-JP" altLang="en-US" smtClean="0"/>
              <a:t>2015/10/17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12478-1451-4A59-AE15-D8917F6E7B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75997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FB009-AEDA-4893-BEEA-EB9D9CE22950}" type="datetimeFigureOut">
              <a:rPr kumimoji="1" lang="ja-JP" altLang="en-US" smtClean="0"/>
              <a:t>2015/10/17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12478-1451-4A59-AE15-D8917F6E7B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76795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FB009-AEDA-4893-BEEA-EB9D9CE22950}" type="datetimeFigureOut">
              <a:rPr kumimoji="1" lang="ja-JP" altLang="en-US" smtClean="0"/>
              <a:t>2015/10/17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12478-1451-4A59-AE15-D8917F6E7B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88488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FB009-AEDA-4893-BEEA-EB9D9CE22950}" type="datetimeFigureOut">
              <a:rPr kumimoji="1" lang="ja-JP" altLang="en-US" smtClean="0"/>
              <a:t>2015/10/17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12478-1451-4A59-AE15-D8917F6E7B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57530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FB009-AEDA-4893-BEEA-EB9D9CE22950}" type="datetimeFigureOut">
              <a:rPr kumimoji="1" lang="ja-JP" altLang="en-US" smtClean="0"/>
              <a:t>2015/10/17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12478-1451-4A59-AE15-D8917F6E7B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1060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FB009-AEDA-4893-BEEA-EB9D9CE22950}" type="datetimeFigureOut">
              <a:rPr kumimoji="1" lang="ja-JP" altLang="en-US" smtClean="0"/>
              <a:t>2015/10/17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12478-1451-4A59-AE15-D8917F6E7B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50944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FB009-AEDA-4893-BEEA-EB9D9CE22950}" type="datetimeFigureOut">
              <a:rPr kumimoji="1" lang="ja-JP" altLang="en-US" smtClean="0"/>
              <a:t>2015/10/17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12478-1451-4A59-AE15-D8917F6E7B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01680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FB009-AEDA-4893-BEEA-EB9D9CE22950}" type="datetimeFigureOut">
              <a:rPr kumimoji="1" lang="ja-JP" altLang="en-US" smtClean="0"/>
              <a:t>2015/10/17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12478-1451-4A59-AE15-D8917F6E7B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725075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FFB009-AEDA-4893-BEEA-EB9D9CE22950}" type="datetimeFigureOut">
              <a:rPr kumimoji="1" lang="ja-JP" altLang="en-US" smtClean="0"/>
              <a:t>2015/10/17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A12478-1451-4A59-AE15-D8917F6E7B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85822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620688" y="179512"/>
            <a:ext cx="54006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ja-JP" sz="24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明朝B" pitchFamily="18" charset="-128"/>
                <a:ea typeface="HGP明朝B" pitchFamily="18" charset="-128"/>
              </a:rPr>
              <a:t>みやざきホスピス・緩和ケアネットワーク</a:t>
            </a:r>
            <a:endParaRPr lang="ja-JP" altLang="ja-JP" sz="2400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明朝B" pitchFamily="18" charset="-128"/>
              <a:ea typeface="HGP明朝B" pitchFamily="18" charset="-128"/>
            </a:endParaRPr>
          </a:p>
          <a:p>
            <a:pPr algn="ctr"/>
            <a:r>
              <a:rPr lang="ja-JP" altLang="ja-JP" sz="24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明朝B" pitchFamily="18" charset="-128"/>
                <a:ea typeface="HGP明朝B" pitchFamily="18" charset="-128"/>
              </a:rPr>
              <a:t>第</a:t>
            </a:r>
            <a:r>
              <a:rPr lang="ja-JP" altLang="en-US" sz="24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明朝B" pitchFamily="18" charset="-128"/>
                <a:ea typeface="HGP明朝B" pitchFamily="18" charset="-128"/>
              </a:rPr>
              <a:t>９</a:t>
            </a:r>
            <a:r>
              <a:rPr lang="ja-JP" altLang="ja-JP" sz="24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明朝B" pitchFamily="18" charset="-128"/>
                <a:ea typeface="HGP明朝B" pitchFamily="18" charset="-128"/>
              </a:rPr>
              <a:t>回</a:t>
            </a:r>
            <a:r>
              <a:rPr lang="ja-JP" altLang="ja-JP" sz="24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明朝B" pitchFamily="18" charset="-128"/>
                <a:ea typeface="HGP明朝B" pitchFamily="18" charset="-128"/>
              </a:rPr>
              <a:t>学術</a:t>
            </a:r>
            <a:r>
              <a:rPr lang="ja-JP" altLang="ja-JP" sz="24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明朝B" pitchFamily="18" charset="-128"/>
                <a:ea typeface="HGP明朝B" pitchFamily="18" charset="-128"/>
              </a:rPr>
              <a:t>集会</a:t>
            </a:r>
            <a:endParaRPr lang="ja-JP" altLang="en-US" sz="2400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明朝B" pitchFamily="18" charset="-128"/>
              <a:ea typeface="HGP明朝B" pitchFamily="18" charset="-128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460648" y="1115615"/>
            <a:ext cx="5992688" cy="93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ja-JP" sz="1100" dirty="0">
                <a:latin typeface="HGP明朝B" pitchFamily="18" charset="-128"/>
                <a:ea typeface="HGP明朝B" pitchFamily="18" charset="-128"/>
              </a:rPr>
              <a:t>謹啓　時下、皆様方におかれましては、ますますご清祥のこととお慶び申し上げます。</a:t>
            </a:r>
          </a:p>
          <a:p>
            <a:r>
              <a:rPr lang="ja-JP" altLang="ja-JP" sz="1100" dirty="0">
                <a:latin typeface="HGP明朝B" pitchFamily="18" charset="-128"/>
                <a:ea typeface="HGP明朝B" pitchFamily="18" charset="-128"/>
              </a:rPr>
              <a:t>さて、この度「みやざきホスピス・緩和ケアネットワーク</a:t>
            </a:r>
            <a:r>
              <a:rPr lang="ja-JP" altLang="ja-JP" sz="1100" dirty="0" smtClean="0">
                <a:latin typeface="HGP明朝B" pitchFamily="18" charset="-128"/>
                <a:ea typeface="HGP明朝B" pitchFamily="18" charset="-128"/>
              </a:rPr>
              <a:t>第</a:t>
            </a:r>
            <a:r>
              <a:rPr lang="en-US" altLang="ja-JP" sz="1100" dirty="0">
                <a:latin typeface="HGP明朝B" pitchFamily="18" charset="-128"/>
                <a:ea typeface="HGP明朝B" pitchFamily="18" charset="-128"/>
              </a:rPr>
              <a:t>9</a:t>
            </a:r>
            <a:r>
              <a:rPr lang="ja-JP" altLang="ja-JP" sz="1100" dirty="0" smtClean="0">
                <a:latin typeface="HGP明朝B" pitchFamily="18" charset="-128"/>
                <a:ea typeface="HGP明朝B" pitchFamily="18" charset="-128"/>
              </a:rPr>
              <a:t>回</a:t>
            </a:r>
            <a:r>
              <a:rPr lang="ja-JP" altLang="ja-JP" sz="1100" dirty="0">
                <a:latin typeface="HGP明朝B" pitchFamily="18" charset="-128"/>
                <a:ea typeface="HGP明朝B" pitchFamily="18" charset="-128"/>
              </a:rPr>
              <a:t>学術集会」を下記の要領で開催</a:t>
            </a:r>
            <a:r>
              <a:rPr lang="ja-JP" altLang="ja-JP" sz="1100" dirty="0" smtClean="0">
                <a:latin typeface="HGP明朝B" pitchFamily="18" charset="-128"/>
                <a:ea typeface="HGP明朝B" pitchFamily="18" charset="-128"/>
              </a:rPr>
              <a:t>させて</a:t>
            </a:r>
            <a:endParaRPr lang="en-US" altLang="ja-JP" sz="1100" dirty="0" smtClean="0">
              <a:latin typeface="HGP明朝B" pitchFamily="18" charset="-128"/>
              <a:ea typeface="HGP明朝B" pitchFamily="18" charset="-128"/>
            </a:endParaRPr>
          </a:p>
          <a:p>
            <a:r>
              <a:rPr lang="ja-JP" altLang="ja-JP" sz="1100" dirty="0" smtClean="0">
                <a:latin typeface="HGP明朝B" pitchFamily="18" charset="-128"/>
                <a:ea typeface="HGP明朝B" pitchFamily="18" charset="-128"/>
              </a:rPr>
              <a:t>いただきます</a:t>
            </a:r>
            <a:r>
              <a:rPr lang="ja-JP" altLang="ja-JP" sz="1100" dirty="0">
                <a:latin typeface="HGP明朝B" pitchFamily="18" charset="-128"/>
                <a:ea typeface="HGP明朝B" pitchFamily="18" charset="-128"/>
              </a:rPr>
              <a:t>。</a:t>
            </a:r>
          </a:p>
          <a:p>
            <a:r>
              <a:rPr lang="ja-JP" altLang="ja-JP" sz="1100" dirty="0">
                <a:latin typeface="HGP明朝B" pitchFamily="18" charset="-128"/>
                <a:ea typeface="HGP明朝B" pitchFamily="18" charset="-128"/>
              </a:rPr>
              <a:t>ご多忙の折恐縮ですが、万障お繰り合わせの上ご出席賜りますようお願い申し上げます。　</a:t>
            </a:r>
            <a:r>
              <a:rPr lang="ja-JP" altLang="en-US" sz="1100" dirty="0" smtClean="0">
                <a:latin typeface="HGP明朝B" pitchFamily="18" charset="-128"/>
                <a:ea typeface="HGP明朝B" pitchFamily="18" charset="-128"/>
              </a:rPr>
              <a:t>　　 </a:t>
            </a:r>
            <a:endParaRPr lang="en-US" altLang="ja-JP" sz="1100" dirty="0" smtClean="0">
              <a:latin typeface="HGP明朝B" pitchFamily="18" charset="-128"/>
              <a:ea typeface="HGP明朝B" pitchFamily="18" charset="-128"/>
            </a:endParaRPr>
          </a:p>
          <a:p>
            <a:r>
              <a:rPr lang="en-US" altLang="ja-JP" sz="1100" dirty="0">
                <a:latin typeface="HGP明朝B" pitchFamily="18" charset="-128"/>
                <a:ea typeface="HGP明朝B" pitchFamily="18" charset="-128"/>
              </a:rPr>
              <a:t> </a:t>
            </a:r>
            <a:r>
              <a:rPr lang="en-US" altLang="ja-JP" sz="1100" dirty="0" smtClean="0">
                <a:latin typeface="HGP明朝B" pitchFamily="18" charset="-128"/>
                <a:ea typeface="HGP明朝B" pitchFamily="18" charset="-128"/>
              </a:rPr>
              <a:t>                                                                                                                 </a:t>
            </a:r>
            <a:r>
              <a:rPr lang="ja-JP" altLang="ja-JP" sz="1100" dirty="0" smtClean="0">
                <a:latin typeface="HGP明朝B" pitchFamily="18" charset="-128"/>
                <a:ea typeface="HGP明朝B" pitchFamily="18" charset="-128"/>
              </a:rPr>
              <a:t>謹</a:t>
            </a:r>
            <a:r>
              <a:rPr lang="ja-JP" altLang="ja-JP" sz="1100" dirty="0">
                <a:latin typeface="HGP明朝B" pitchFamily="18" charset="-128"/>
                <a:ea typeface="HGP明朝B" pitchFamily="18" charset="-128"/>
              </a:rPr>
              <a:t>白</a:t>
            </a:r>
            <a:endParaRPr lang="ja-JP" altLang="en-US" sz="1100" dirty="0">
              <a:latin typeface="HGP明朝B" pitchFamily="18" charset="-128"/>
              <a:ea typeface="HGP明朝B" pitchFamily="18" charset="-128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382481" y="1979712"/>
            <a:ext cx="6192688" cy="9618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ja-JP" sz="1400" dirty="0" smtClean="0">
                <a:latin typeface="HGP明朝B" pitchFamily="18" charset="-128"/>
                <a:ea typeface="HGP明朝B" pitchFamily="18" charset="-128"/>
              </a:rPr>
              <a:t>記</a:t>
            </a:r>
            <a:endParaRPr lang="en-US" altLang="ja-JP" sz="1400" dirty="0" smtClean="0">
              <a:latin typeface="HGP明朝B" pitchFamily="18" charset="-128"/>
              <a:ea typeface="HGP明朝B" pitchFamily="18" charset="-128"/>
            </a:endParaRPr>
          </a:p>
          <a:p>
            <a:pPr algn="ctr"/>
            <a:endParaRPr lang="ja-JP" altLang="ja-JP" sz="1050" dirty="0"/>
          </a:p>
          <a:p>
            <a:r>
              <a:rPr lang="en-US" altLang="ja-JP" sz="1600" dirty="0" smtClean="0">
                <a:latin typeface="HGP明朝B" pitchFamily="18" charset="-128"/>
                <a:ea typeface="HGP明朝B" pitchFamily="18" charset="-128"/>
              </a:rPr>
              <a:t>           </a:t>
            </a:r>
            <a:r>
              <a:rPr lang="ja-JP" altLang="ja-JP" sz="1600" dirty="0" smtClean="0">
                <a:latin typeface="HGP明朝B" pitchFamily="18" charset="-128"/>
                <a:ea typeface="HGP明朝B" pitchFamily="18" charset="-128"/>
              </a:rPr>
              <a:t>日時</a:t>
            </a:r>
            <a:r>
              <a:rPr lang="ja-JP" altLang="ja-JP" sz="1600" dirty="0">
                <a:latin typeface="HGP明朝B" pitchFamily="18" charset="-128"/>
                <a:ea typeface="HGP明朝B" pitchFamily="18" charset="-128"/>
              </a:rPr>
              <a:t>：平成</a:t>
            </a:r>
            <a:r>
              <a:rPr lang="en-US" altLang="ja-JP" sz="1600" dirty="0" smtClean="0">
                <a:latin typeface="HGP明朝B" pitchFamily="18" charset="-128"/>
                <a:ea typeface="HGP明朝B" pitchFamily="18" charset="-128"/>
              </a:rPr>
              <a:t>27</a:t>
            </a:r>
            <a:r>
              <a:rPr lang="ja-JP" altLang="ja-JP" sz="1600" dirty="0" smtClean="0">
                <a:latin typeface="HGP明朝B" pitchFamily="18" charset="-128"/>
                <a:ea typeface="HGP明朝B" pitchFamily="18" charset="-128"/>
              </a:rPr>
              <a:t>年</a:t>
            </a:r>
            <a:r>
              <a:rPr lang="en-US" altLang="ja-JP" sz="1600" dirty="0" smtClean="0">
                <a:latin typeface="HGP明朝B" pitchFamily="18" charset="-128"/>
                <a:ea typeface="HGP明朝B" pitchFamily="18" charset="-128"/>
              </a:rPr>
              <a:t> 10</a:t>
            </a:r>
            <a:r>
              <a:rPr lang="ja-JP" altLang="ja-JP" sz="1600" dirty="0" smtClean="0">
                <a:latin typeface="HGP明朝B" pitchFamily="18" charset="-128"/>
                <a:ea typeface="HGP明朝B" pitchFamily="18" charset="-128"/>
              </a:rPr>
              <a:t>月</a:t>
            </a:r>
            <a:r>
              <a:rPr lang="en-US" altLang="ja-JP" sz="1600" dirty="0" smtClean="0">
                <a:latin typeface="HGP明朝B" pitchFamily="18" charset="-128"/>
                <a:ea typeface="HGP明朝B" pitchFamily="18" charset="-128"/>
              </a:rPr>
              <a:t> 24</a:t>
            </a:r>
            <a:r>
              <a:rPr lang="ja-JP" altLang="ja-JP" sz="1600" dirty="0">
                <a:latin typeface="HGP明朝B" pitchFamily="18" charset="-128"/>
                <a:ea typeface="HGP明朝B" pitchFamily="18" charset="-128"/>
              </a:rPr>
              <a:t>日（土</a:t>
            </a:r>
            <a:r>
              <a:rPr lang="ja-JP" altLang="ja-JP" sz="1600" dirty="0" smtClean="0">
                <a:latin typeface="HGP明朝B" pitchFamily="18" charset="-128"/>
                <a:ea typeface="HGP明朝B" pitchFamily="18" charset="-128"/>
              </a:rPr>
              <a:t>）</a:t>
            </a:r>
            <a:r>
              <a:rPr lang="en-US" altLang="ja-JP" sz="1600" dirty="0" smtClean="0">
                <a:latin typeface="HGP明朝B" pitchFamily="18" charset="-128"/>
                <a:ea typeface="HGP明朝B" pitchFamily="18" charset="-128"/>
              </a:rPr>
              <a:t>  14:30</a:t>
            </a:r>
            <a:r>
              <a:rPr lang="ja-JP" altLang="ja-JP" sz="1600" dirty="0" smtClean="0">
                <a:latin typeface="HGP明朝B" pitchFamily="18" charset="-128"/>
                <a:ea typeface="HGP明朝B" pitchFamily="18" charset="-128"/>
              </a:rPr>
              <a:t>～</a:t>
            </a:r>
            <a:r>
              <a:rPr lang="ja-JP" altLang="ja-JP" sz="1600" dirty="0">
                <a:latin typeface="HGP明朝B" pitchFamily="18" charset="-128"/>
                <a:ea typeface="HGP明朝B" pitchFamily="18" charset="-128"/>
              </a:rPr>
              <a:t>　　</a:t>
            </a:r>
            <a:endParaRPr lang="en-US" altLang="ja-JP" sz="1600" dirty="0" smtClean="0">
              <a:latin typeface="HGP明朝B" pitchFamily="18" charset="-128"/>
              <a:ea typeface="HGP明朝B" pitchFamily="18" charset="-128"/>
            </a:endParaRPr>
          </a:p>
          <a:p>
            <a:r>
              <a:rPr lang="en-US" altLang="ja-JP" sz="1600" dirty="0">
                <a:latin typeface="HGP明朝B" pitchFamily="18" charset="-128"/>
                <a:ea typeface="HGP明朝B" pitchFamily="18" charset="-128"/>
              </a:rPr>
              <a:t> </a:t>
            </a:r>
            <a:r>
              <a:rPr lang="en-US" altLang="ja-JP" sz="1600" dirty="0" smtClean="0">
                <a:latin typeface="HGP明朝B" pitchFamily="18" charset="-128"/>
                <a:ea typeface="HGP明朝B" pitchFamily="18" charset="-128"/>
              </a:rPr>
              <a:t>          </a:t>
            </a:r>
            <a:r>
              <a:rPr lang="ja-JP" altLang="ja-JP" sz="1600" dirty="0" smtClean="0">
                <a:latin typeface="HGP明朝B" pitchFamily="18" charset="-128"/>
                <a:ea typeface="HGP明朝B" pitchFamily="18" charset="-128"/>
              </a:rPr>
              <a:t>場所：</a:t>
            </a:r>
            <a:r>
              <a:rPr lang="ja-JP" altLang="en-US" sz="1600" dirty="0" smtClean="0">
                <a:latin typeface="HGP明朝B" pitchFamily="18" charset="-128"/>
                <a:ea typeface="HGP明朝B" pitchFamily="18" charset="-128"/>
              </a:rPr>
              <a:t>宮崎県立日南病院　講堂</a:t>
            </a:r>
            <a:r>
              <a:rPr lang="ja-JP" altLang="en-US" sz="1050" dirty="0" smtClean="0"/>
              <a:t>　　　　　　　　　　　　　　　　　　　　　　　　　　　　　　　　　</a:t>
            </a:r>
            <a:endParaRPr lang="ja-JP" altLang="ja-JP" sz="1050" dirty="0">
              <a:latin typeface="HGP明朝B" pitchFamily="18" charset="-128"/>
              <a:ea typeface="HGP明朝B" pitchFamily="18" charset="-128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331930" y="3048918"/>
            <a:ext cx="640871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400" dirty="0" smtClean="0">
                <a:solidFill>
                  <a:srgbClr val="00B050"/>
                </a:solidFill>
              </a:rPr>
              <a:t>◆</a:t>
            </a:r>
            <a:r>
              <a:rPr lang="ja-JP" altLang="en-US" sz="1400" dirty="0"/>
              <a:t>　</a:t>
            </a:r>
            <a:r>
              <a:rPr lang="ja-JP" altLang="ja-JP" sz="1600" dirty="0" smtClean="0">
                <a:latin typeface="HGP明朝B" pitchFamily="18" charset="-128"/>
                <a:ea typeface="HGP明朝B" pitchFamily="18" charset="-128"/>
              </a:rPr>
              <a:t>一般演題</a:t>
            </a:r>
            <a:r>
              <a:rPr lang="en-US" altLang="ja-JP" sz="1600" dirty="0" smtClean="0">
                <a:latin typeface="HGP明朝B" pitchFamily="18" charset="-128"/>
                <a:ea typeface="HGP明朝B" pitchFamily="18" charset="-128"/>
              </a:rPr>
              <a:t>   </a:t>
            </a:r>
            <a:r>
              <a:rPr lang="en-US" altLang="ja-JP" sz="1600" dirty="0" smtClean="0"/>
              <a:t>14</a:t>
            </a:r>
            <a:r>
              <a:rPr lang="ja-JP" altLang="ja-JP" sz="1600" dirty="0" smtClean="0"/>
              <a:t>：</a:t>
            </a:r>
            <a:r>
              <a:rPr lang="en-US" altLang="ja-JP" sz="1600" dirty="0" smtClean="0"/>
              <a:t>30</a:t>
            </a:r>
            <a:r>
              <a:rPr lang="ja-JP" altLang="ja-JP" sz="1600" dirty="0" smtClean="0"/>
              <a:t>～</a:t>
            </a:r>
            <a:r>
              <a:rPr lang="en-US" altLang="ja-JP" sz="1600" dirty="0" smtClean="0"/>
              <a:t>15</a:t>
            </a:r>
            <a:r>
              <a:rPr lang="ja-JP" altLang="ja-JP" sz="1600" dirty="0" smtClean="0"/>
              <a:t>：</a:t>
            </a:r>
            <a:r>
              <a:rPr lang="en-US" altLang="ja-JP" sz="1600" dirty="0"/>
              <a:t>2</a:t>
            </a:r>
            <a:r>
              <a:rPr lang="en-US" altLang="ja-JP" sz="1600" dirty="0" smtClean="0"/>
              <a:t>0</a:t>
            </a:r>
            <a:r>
              <a:rPr lang="ja-JP" altLang="en-US" sz="1600" u="sng" dirty="0" smtClean="0"/>
              <a:t>　</a:t>
            </a:r>
            <a:r>
              <a:rPr lang="ja-JP" altLang="en-US" sz="1400" u="sng" dirty="0" smtClean="0"/>
              <a:t>　　　　　　　　　　　　　　　　　　　　　　　　　　　　　　　　　　　</a:t>
            </a:r>
            <a:r>
              <a:rPr lang="ja-JP" altLang="ja-JP" sz="1400" u="sng" dirty="0"/>
              <a:t>　　　　　　　　　　　　　　　　　　　　　　　　　　</a:t>
            </a:r>
            <a:r>
              <a:rPr lang="ja-JP" altLang="ja-JP" sz="1400" dirty="0"/>
              <a:t>　　　　　</a:t>
            </a:r>
          </a:p>
        </p:txBody>
      </p:sp>
      <p:sp>
        <p:nvSpPr>
          <p:cNvPr id="10" name="正方形/長方形 9"/>
          <p:cNvSpPr/>
          <p:nvPr/>
        </p:nvSpPr>
        <p:spPr>
          <a:xfrm>
            <a:off x="304092" y="5724128"/>
            <a:ext cx="634946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ja-JP" sz="1400" dirty="0" smtClean="0">
                <a:latin typeface="HGP明朝B" pitchFamily="18" charset="-128"/>
                <a:ea typeface="HGP明朝B" pitchFamily="18" charset="-128"/>
              </a:rPr>
              <a:t>座長</a:t>
            </a:r>
            <a:r>
              <a:rPr lang="ja-JP" altLang="ja-JP" sz="1400" dirty="0">
                <a:latin typeface="HGP明朝B" pitchFamily="18" charset="-128"/>
                <a:ea typeface="HGP明朝B" pitchFamily="18" charset="-128"/>
              </a:rPr>
              <a:t>　</a:t>
            </a:r>
            <a:r>
              <a:rPr lang="ja-JP" altLang="en-US" sz="1400" dirty="0" smtClean="0">
                <a:latin typeface="HGP明朝B" pitchFamily="18" charset="-128"/>
                <a:ea typeface="HGP明朝B" pitchFamily="18" charset="-128"/>
              </a:rPr>
              <a:t>宮崎県立日南病院</a:t>
            </a:r>
            <a:r>
              <a:rPr lang="en-US" altLang="ja-JP" sz="1400" dirty="0">
                <a:latin typeface="HGP明朝B" pitchFamily="18" charset="-128"/>
                <a:ea typeface="HGP明朝B" pitchFamily="18" charset="-128"/>
              </a:rPr>
              <a:t> </a:t>
            </a:r>
            <a:r>
              <a:rPr lang="ja-JP" altLang="en-US" sz="1400" dirty="0" smtClean="0">
                <a:latin typeface="HGP明朝B" pitchFamily="18" charset="-128"/>
                <a:ea typeface="HGP明朝B" pitchFamily="18" charset="-128"/>
              </a:rPr>
              <a:t>内科部長</a:t>
            </a:r>
            <a:r>
              <a:rPr lang="ja-JP" altLang="en-US" sz="1400" dirty="0">
                <a:latin typeface="HGP明朝B" pitchFamily="18" charset="-128"/>
                <a:ea typeface="HGP明朝B" pitchFamily="18" charset="-128"/>
              </a:rPr>
              <a:t>　</a:t>
            </a:r>
            <a:r>
              <a:rPr lang="ja-JP" altLang="en-US" sz="1400" dirty="0" smtClean="0">
                <a:latin typeface="HGP明朝B" pitchFamily="18" charset="-128"/>
                <a:ea typeface="HGP明朝B" pitchFamily="18" charset="-128"/>
              </a:rPr>
              <a:t>平塚</a:t>
            </a:r>
            <a:r>
              <a:rPr lang="ja-JP" altLang="en-US" sz="1400" dirty="0">
                <a:latin typeface="HGP明朝B" pitchFamily="18" charset="-128"/>
                <a:ea typeface="HGP明朝B" pitchFamily="18" charset="-128"/>
              </a:rPr>
              <a:t> </a:t>
            </a:r>
            <a:r>
              <a:rPr lang="ja-JP" altLang="en-US" sz="1400" dirty="0" smtClean="0">
                <a:latin typeface="HGP明朝B" pitchFamily="18" charset="-128"/>
                <a:ea typeface="HGP明朝B" pitchFamily="18" charset="-128"/>
              </a:rPr>
              <a:t>雄聡</a:t>
            </a:r>
            <a:r>
              <a:rPr lang="en-US" altLang="ja-JP" sz="1400" dirty="0">
                <a:latin typeface="HGP明朝B" pitchFamily="18" charset="-128"/>
                <a:ea typeface="HGP明朝B" pitchFamily="18" charset="-128"/>
              </a:rPr>
              <a:t> </a:t>
            </a:r>
            <a:r>
              <a:rPr lang="ja-JP" altLang="ja-JP" sz="1400" dirty="0" smtClean="0">
                <a:latin typeface="HGP明朝B" pitchFamily="18" charset="-128"/>
                <a:ea typeface="HGP明朝B" pitchFamily="18" charset="-128"/>
              </a:rPr>
              <a:t>先生</a:t>
            </a:r>
            <a:endParaRPr lang="ja-JP" altLang="ja-JP" sz="1400" dirty="0">
              <a:latin typeface="HGP明朝B" pitchFamily="18" charset="-128"/>
              <a:ea typeface="HGP明朝B" pitchFamily="18" charset="-128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238036" y="7092280"/>
            <a:ext cx="656700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200" dirty="0" smtClean="0">
                <a:latin typeface="HGP明朝B" pitchFamily="18" charset="-128"/>
                <a:ea typeface="HGP明朝B" pitchFamily="18" charset="-128"/>
              </a:rPr>
              <a:t>　</a:t>
            </a:r>
            <a:r>
              <a:rPr lang="ja-JP" altLang="ja-JP" sz="1400" dirty="0" smtClean="0">
                <a:latin typeface="HGP明朝B" pitchFamily="18" charset="-128"/>
                <a:ea typeface="HGP明朝B" pitchFamily="18" charset="-128"/>
              </a:rPr>
              <a:t>閉会</a:t>
            </a:r>
            <a:r>
              <a:rPr lang="ja-JP" altLang="ja-JP" sz="1400" dirty="0">
                <a:latin typeface="HGP明朝B" pitchFamily="18" charset="-128"/>
                <a:ea typeface="HGP明朝B" pitchFamily="18" charset="-128"/>
              </a:rPr>
              <a:t>の辞　</a:t>
            </a:r>
            <a:r>
              <a:rPr lang="ja-JP" altLang="en-US" sz="1400" dirty="0" smtClean="0">
                <a:latin typeface="HGP明朝B" pitchFamily="18" charset="-128"/>
                <a:ea typeface="HGP明朝B" pitchFamily="18" charset="-128"/>
              </a:rPr>
              <a:t>　　</a:t>
            </a:r>
            <a:endParaRPr lang="en-US" altLang="ja-JP" sz="1400" dirty="0" smtClean="0">
              <a:latin typeface="HGP明朝B" pitchFamily="18" charset="-128"/>
              <a:ea typeface="HGP明朝B" pitchFamily="18" charset="-128"/>
            </a:endParaRPr>
          </a:p>
          <a:p>
            <a:r>
              <a:rPr lang="ja-JP" altLang="en-US" sz="1400" dirty="0" smtClean="0">
                <a:latin typeface="HGP明朝B" pitchFamily="18" charset="-128"/>
                <a:ea typeface="HGP明朝B" pitchFamily="18" charset="-128"/>
              </a:rPr>
              <a:t>　第</a:t>
            </a:r>
            <a:r>
              <a:rPr lang="en-US" altLang="ja-JP" sz="1400" dirty="0">
                <a:latin typeface="HGP明朝B" pitchFamily="18" charset="-128"/>
                <a:ea typeface="HGP明朝B" pitchFamily="18" charset="-128"/>
              </a:rPr>
              <a:t>9</a:t>
            </a:r>
            <a:r>
              <a:rPr lang="ja-JP" altLang="ja-JP" sz="1400" dirty="0" smtClean="0">
                <a:latin typeface="HGP明朝B" pitchFamily="18" charset="-128"/>
                <a:ea typeface="HGP明朝B" pitchFamily="18" charset="-128"/>
              </a:rPr>
              <a:t>回</a:t>
            </a:r>
            <a:r>
              <a:rPr lang="en-US" altLang="ja-JP" sz="1400" dirty="0" smtClean="0">
                <a:latin typeface="HGP明朝B" pitchFamily="18" charset="-128"/>
                <a:ea typeface="HGP明朝B" pitchFamily="18" charset="-128"/>
              </a:rPr>
              <a:t> </a:t>
            </a:r>
            <a:r>
              <a:rPr lang="ja-JP" altLang="ja-JP" sz="1400" dirty="0" smtClean="0">
                <a:latin typeface="HGP明朝B" pitchFamily="18" charset="-128"/>
                <a:ea typeface="HGP明朝B" pitchFamily="18" charset="-128"/>
              </a:rPr>
              <a:t>学術集会</a:t>
            </a:r>
            <a:r>
              <a:rPr lang="en-US" altLang="ja-JP" sz="1400" dirty="0" smtClean="0">
                <a:latin typeface="HGP明朝B" pitchFamily="18" charset="-128"/>
                <a:ea typeface="HGP明朝B" pitchFamily="18" charset="-128"/>
              </a:rPr>
              <a:t> </a:t>
            </a:r>
            <a:r>
              <a:rPr lang="ja-JP" altLang="ja-JP" sz="1400" dirty="0" smtClean="0">
                <a:latin typeface="HGP明朝B" pitchFamily="18" charset="-128"/>
                <a:ea typeface="HGP明朝B" pitchFamily="18" charset="-128"/>
              </a:rPr>
              <a:t>幹事</a:t>
            </a:r>
            <a:r>
              <a:rPr lang="ja-JP" altLang="ja-JP" sz="1400" dirty="0">
                <a:latin typeface="HGP明朝B" pitchFamily="18" charset="-128"/>
                <a:ea typeface="HGP明朝B" pitchFamily="18" charset="-128"/>
              </a:rPr>
              <a:t>　</a:t>
            </a:r>
            <a:r>
              <a:rPr lang="ja-JP" altLang="en-US" sz="1400" dirty="0" smtClean="0">
                <a:latin typeface="HGP明朝B" pitchFamily="18" charset="-128"/>
                <a:ea typeface="HGP明朝B" pitchFamily="18" charset="-128"/>
              </a:rPr>
              <a:t>宮崎</a:t>
            </a:r>
            <a:r>
              <a:rPr lang="ja-JP" altLang="ja-JP" sz="1400" dirty="0" smtClean="0">
                <a:latin typeface="HGP明朝B" pitchFamily="18" charset="-128"/>
                <a:ea typeface="HGP明朝B" pitchFamily="18" charset="-128"/>
              </a:rPr>
              <a:t>県立</a:t>
            </a:r>
            <a:r>
              <a:rPr lang="ja-JP" altLang="en-US" sz="1400" dirty="0" smtClean="0">
                <a:latin typeface="HGP明朝B" pitchFamily="18" charset="-128"/>
                <a:ea typeface="HGP明朝B" pitchFamily="18" charset="-128"/>
              </a:rPr>
              <a:t>日南</a:t>
            </a:r>
            <a:r>
              <a:rPr lang="ja-JP" altLang="ja-JP" sz="1400" dirty="0" smtClean="0">
                <a:latin typeface="HGP明朝B" pitchFamily="18" charset="-128"/>
                <a:ea typeface="HGP明朝B" pitchFamily="18" charset="-128"/>
              </a:rPr>
              <a:t>病院</a:t>
            </a:r>
            <a:r>
              <a:rPr lang="ja-JP" altLang="en-US" sz="1400" dirty="0">
                <a:latin typeface="HGP明朝B" pitchFamily="18" charset="-128"/>
                <a:ea typeface="HGP明朝B" pitchFamily="18" charset="-128"/>
              </a:rPr>
              <a:t> </a:t>
            </a:r>
            <a:r>
              <a:rPr lang="ja-JP" altLang="en-US" sz="1400" dirty="0" smtClean="0">
                <a:latin typeface="HGP明朝B" pitchFamily="18" charset="-128"/>
                <a:ea typeface="HGP明朝B" pitchFamily="18" charset="-128"/>
              </a:rPr>
              <a:t> 麻酔科 部長</a:t>
            </a:r>
            <a:r>
              <a:rPr lang="ja-JP" altLang="ja-JP" sz="1400" dirty="0">
                <a:latin typeface="HGP明朝B" pitchFamily="18" charset="-128"/>
                <a:ea typeface="HGP明朝B" pitchFamily="18" charset="-128"/>
              </a:rPr>
              <a:t>　</a:t>
            </a:r>
            <a:r>
              <a:rPr lang="en-US" altLang="ja-JP" sz="1400" dirty="0" smtClean="0">
                <a:latin typeface="HGP明朝B" pitchFamily="18" charset="-128"/>
                <a:ea typeface="HGP明朝B" pitchFamily="18" charset="-128"/>
              </a:rPr>
              <a:t>  </a:t>
            </a:r>
            <a:r>
              <a:rPr lang="ja-JP" altLang="en-US" sz="1400" dirty="0" smtClean="0">
                <a:latin typeface="HGP明朝B" pitchFamily="18" charset="-128"/>
                <a:ea typeface="HGP明朝B" pitchFamily="18" charset="-128"/>
              </a:rPr>
              <a:t>江川 久子</a:t>
            </a:r>
            <a:r>
              <a:rPr lang="en-US" altLang="ja-JP" sz="1400" dirty="0">
                <a:latin typeface="HGP明朝B" pitchFamily="18" charset="-128"/>
                <a:ea typeface="HGP明朝B" pitchFamily="18" charset="-128"/>
              </a:rPr>
              <a:t> </a:t>
            </a:r>
            <a:r>
              <a:rPr lang="ja-JP" altLang="ja-JP" sz="1400" dirty="0" smtClean="0">
                <a:latin typeface="HGP明朝B" pitchFamily="18" charset="-128"/>
                <a:ea typeface="HGP明朝B" pitchFamily="18" charset="-128"/>
              </a:rPr>
              <a:t>先生</a:t>
            </a:r>
            <a:endParaRPr lang="ja-JP" altLang="ja-JP" sz="1400" dirty="0">
              <a:latin typeface="HGP明朝B" pitchFamily="18" charset="-128"/>
              <a:ea typeface="HGP明朝B" pitchFamily="18" charset="-128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408900" y="7982798"/>
            <a:ext cx="5324356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ja-JP" altLang="en-US" sz="1100" dirty="0">
                <a:latin typeface="HGP明朝B" panose="02020800000000000000" pitchFamily="18" charset="-128"/>
                <a:ea typeface="HGP明朝B" panose="02020800000000000000" pitchFamily="18" charset="-128"/>
              </a:rPr>
              <a:t>＊</a:t>
            </a:r>
            <a:r>
              <a:rPr lang="ja-JP" altLang="ja-JP" sz="1100" dirty="0" smtClean="0">
                <a:latin typeface="HGP明朝B" pitchFamily="18" charset="-128"/>
                <a:ea typeface="HGP明朝B" pitchFamily="18" charset="-128"/>
              </a:rPr>
              <a:t>当日は</a:t>
            </a:r>
            <a:r>
              <a:rPr lang="ja-JP" altLang="en-US" sz="1100" dirty="0" smtClean="0">
                <a:latin typeface="HGP明朝B" pitchFamily="18" charset="-128"/>
                <a:ea typeface="HGP明朝B" pitchFamily="18" charset="-128"/>
              </a:rPr>
              <a:t>茶菓</a:t>
            </a:r>
            <a:r>
              <a:rPr lang="ja-JP" altLang="ja-JP" sz="1100" dirty="0" smtClean="0">
                <a:latin typeface="HGP明朝B" pitchFamily="18" charset="-128"/>
                <a:ea typeface="HGP明朝B" pitchFamily="18" charset="-128"/>
              </a:rPr>
              <a:t>を</a:t>
            </a:r>
            <a:r>
              <a:rPr lang="ja-JP" altLang="ja-JP" sz="1100" dirty="0">
                <a:latin typeface="HGP明朝B" pitchFamily="18" charset="-128"/>
                <a:ea typeface="HGP明朝B" pitchFamily="18" charset="-128"/>
              </a:rPr>
              <a:t>準備いたして</a:t>
            </a:r>
            <a:r>
              <a:rPr lang="ja-JP" altLang="ja-JP" sz="1100" dirty="0" smtClean="0">
                <a:latin typeface="HGP明朝B" pitchFamily="18" charset="-128"/>
                <a:ea typeface="HGP明朝B" pitchFamily="18" charset="-128"/>
              </a:rPr>
              <a:t>おりま</a:t>
            </a:r>
            <a:r>
              <a:rPr lang="ja-JP" altLang="en-US" sz="1100" dirty="0" smtClean="0">
                <a:latin typeface="HGP明朝B" pitchFamily="18" charset="-128"/>
                <a:ea typeface="HGP明朝B" pitchFamily="18" charset="-128"/>
              </a:rPr>
              <a:t>す。ご所属の施設の規定に従ってご利用ください。</a:t>
            </a:r>
            <a:endParaRPr lang="ja-JP" altLang="ja-JP" sz="1100" dirty="0">
              <a:latin typeface="HGP明朝B" pitchFamily="18" charset="-128"/>
              <a:ea typeface="HGP明朝B" pitchFamily="18" charset="-128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742521" y="8437171"/>
            <a:ext cx="547260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ja-JP" sz="1400" dirty="0">
                <a:latin typeface="HGP明朝B" pitchFamily="18" charset="-128"/>
                <a:ea typeface="HGP明朝B" pitchFamily="18" charset="-128"/>
              </a:rPr>
              <a:t>共催：みやざきホスピス・緩和ケアネットワーク／塩野義製薬株式会社</a:t>
            </a:r>
            <a:endParaRPr lang="ja-JP" altLang="en-US" sz="1400" dirty="0">
              <a:latin typeface="HGP明朝B" pitchFamily="18" charset="-128"/>
              <a:ea typeface="HGP明朝B" pitchFamily="18" charset="-128"/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331930" y="5220072"/>
            <a:ext cx="273023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400" dirty="0" smtClean="0">
                <a:solidFill>
                  <a:srgbClr val="00B050"/>
                </a:solidFill>
              </a:rPr>
              <a:t>◆</a:t>
            </a:r>
            <a:r>
              <a:rPr lang="ja-JP" altLang="en-US" sz="1400" dirty="0" smtClean="0"/>
              <a:t>　</a:t>
            </a:r>
            <a:r>
              <a:rPr lang="ja-JP" altLang="ja-JP" sz="1600" dirty="0" smtClean="0">
                <a:latin typeface="HGP明朝B" pitchFamily="18" charset="-128"/>
                <a:ea typeface="HGP明朝B" pitchFamily="18" charset="-128"/>
              </a:rPr>
              <a:t>特別</a:t>
            </a:r>
            <a:r>
              <a:rPr lang="ja-JP" altLang="ja-JP" sz="1600" dirty="0">
                <a:latin typeface="HGP明朝B" pitchFamily="18" charset="-128"/>
                <a:ea typeface="HGP明朝B" pitchFamily="18" charset="-128"/>
              </a:rPr>
              <a:t>講演</a:t>
            </a:r>
            <a:r>
              <a:rPr lang="ja-JP" altLang="ja-JP" sz="1600" dirty="0"/>
              <a:t>　</a:t>
            </a:r>
            <a:r>
              <a:rPr lang="en-US" altLang="ja-JP" sz="1600" dirty="0" smtClean="0"/>
              <a:t> 15</a:t>
            </a:r>
            <a:r>
              <a:rPr lang="ja-JP" altLang="ja-JP" sz="1600" dirty="0" smtClean="0"/>
              <a:t>：</a:t>
            </a:r>
            <a:r>
              <a:rPr lang="en-US" altLang="ja-JP" sz="1600" dirty="0"/>
              <a:t>3</a:t>
            </a:r>
            <a:r>
              <a:rPr lang="en-US" altLang="ja-JP" sz="1600" dirty="0" smtClean="0"/>
              <a:t>0</a:t>
            </a:r>
            <a:r>
              <a:rPr lang="ja-JP" altLang="ja-JP" sz="1600" dirty="0" smtClean="0"/>
              <a:t>～</a:t>
            </a:r>
            <a:r>
              <a:rPr lang="en-US" altLang="ja-JP" sz="1600" dirty="0" smtClean="0"/>
              <a:t>16</a:t>
            </a:r>
            <a:r>
              <a:rPr lang="ja-JP" altLang="ja-JP" sz="1600" dirty="0" smtClean="0"/>
              <a:t>：</a:t>
            </a:r>
            <a:r>
              <a:rPr lang="en-US" altLang="ja-JP" sz="1600" dirty="0"/>
              <a:t>3</a:t>
            </a:r>
            <a:r>
              <a:rPr lang="en-US" altLang="ja-JP" sz="1600" dirty="0" smtClean="0"/>
              <a:t>0</a:t>
            </a:r>
            <a:endParaRPr lang="ja-JP" altLang="en-US" sz="1600" dirty="0"/>
          </a:p>
        </p:txBody>
      </p:sp>
      <p:sp>
        <p:nvSpPr>
          <p:cNvPr id="15" name="正方形/長方形 14"/>
          <p:cNvSpPr/>
          <p:nvPr/>
        </p:nvSpPr>
        <p:spPr>
          <a:xfrm>
            <a:off x="26815" y="6033862"/>
            <a:ext cx="6857999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200" dirty="0" smtClean="0">
                <a:latin typeface="HGP明朝B" pitchFamily="18" charset="-128"/>
                <a:ea typeface="HGP明朝B" pitchFamily="18" charset="-128"/>
              </a:rPr>
              <a:t>　　　　</a:t>
            </a:r>
            <a:r>
              <a:rPr lang="ja-JP" altLang="ja-JP" dirty="0" smtClean="0">
                <a:latin typeface="HGP明朝B" pitchFamily="18" charset="-128"/>
                <a:ea typeface="HGP明朝B" pitchFamily="18" charset="-128"/>
              </a:rPr>
              <a:t>『</a:t>
            </a:r>
            <a:r>
              <a:rPr lang="ja-JP" altLang="en-US" dirty="0">
                <a:latin typeface="HGP明朝B" panose="02020800000000000000" pitchFamily="18" charset="-128"/>
                <a:ea typeface="HGP明朝B" panose="02020800000000000000" pitchFamily="18" charset="-128"/>
              </a:rPr>
              <a:t>現場に活かす医療用麻薬の使い方</a:t>
            </a:r>
            <a:r>
              <a:rPr lang="ja-JP" altLang="ja-JP" dirty="0" smtClean="0">
                <a:latin typeface="HGP明朝B" pitchFamily="18" charset="-128"/>
                <a:ea typeface="HGP明朝B" pitchFamily="18" charset="-128"/>
              </a:rPr>
              <a:t>』</a:t>
            </a:r>
            <a:endParaRPr lang="ja-JP" altLang="ja-JP" dirty="0">
              <a:latin typeface="HGP明朝B" pitchFamily="18" charset="-128"/>
              <a:ea typeface="HGP明朝B" pitchFamily="18" charset="-128"/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834471" y="6476190"/>
            <a:ext cx="557348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600" dirty="0" smtClean="0">
                <a:latin typeface="HGP明朝B" pitchFamily="18" charset="-128"/>
                <a:ea typeface="HGP明朝B" pitchFamily="18" charset="-128"/>
              </a:rPr>
              <a:t>　　　　　　　　 聖路加国際病院</a:t>
            </a:r>
            <a:r>
              <a:rPr lang="ja-JP" altLang="en-US" sz="1600" dirty="0">
                <a:latin typeface="HGP明朝B" pitchFamily="18" charset="-128"/>
                <a:ea typeface="HGP明朝B" pitchFamily="18" charset="-128"/>
              </a:rPr>
              <a:t>　</a:t>
            </a:r>
            <a:r>
              <a:rPr lang="ja-JP" altLang="en-US" sz="1600" dirty="0" smtClean="0">
                <a:latin typeface="HGP明朝B" pitchFamily="18" charset="-128"/>
                <a:ea typeface="HGP明朝B" pitchFamily="18" charset="-128"/>
              </a:rPr>
              <a:t>緩和ケア部長</a:t>
            </a:r>
            <a:r>
              <a:rPr lang="ja-JP" altLang="en-US" sz="1600" dirty="0">
                <a:latin typeface="HGP明朝B" pitchFamily="18" charset="-128"/>
                <a:ea typeface="HGP明朝B" pitchFamily="18" charset="-128"/>
              </a:rPr>
              <a:t>　</a:t>
            </a:r>
            <a:r>
              <a:rPr lang="ja-JP" altLang="en-US" sz="1600" dirty="0" smtClean="0">
                <a:latin typeface="HGP明朝B" pitchFamily="18" charset="-128"/>
                <a:ea typeface="HGP明朝B" pitchFamily="18" charset="-128"/>
              </a:rPr>
              <a:t>林</a:t>
            </a:r>
            <a:r>
              <a:rPr lang="ja-JP" altLang="en-US" sz="1600" dirty="0">
                <a:latin typeface="HGP明朝B" pitchFamily="18" charset="-128"/>
                <a:ea typeface="HGP明朝B" pitchFamily="18" charset="-128"/>
              </a:rPr>
              <a:t> </a:t>
            </a:r>
            <a:r>
              <a:rPr lang="ja-JP" altLang="en-US" sz="1600" dirty="0" smtClean="0">
                <a:latin typeface="HGP明朝B" pitchFamily="18" charset="-128"/>
                <a:ea typeface="HGP明朝B" pitchFamily="18" charset="-128"/>
              </a:rPr>
              <a:t>章敏</a:t>
            </a:r>
            <a:r>
              <a:rPr lang="en-US" altLang="ja-JP" sz="1600" dirty="0">
                <a:latin typeface="HGP明朝B" pitchFamily="18" charset="-128"/>
                <a:ea typeface="HGP明朝B" pitchFamily="18" charset="-128"/>
              </a:rPr>
              <a:t> </a:t>
            </a:r>
            <a:r>
              <a:rPr lang="ja-JP" altLang="ja-JP" sz="1600" dirty="0" smtClean="0">
                <a:latin typeface="HGP明朝B" pitchFamily="18" charset="-128"/>
                <a:ea typeface="HGP明朝B" pitchFamily="18" charset="-128"/>
              </a:rPr>
              <a:t>先生</a:t>
            </a:r>
            <a:endParaRPr lang="ja-JP" altLang="ja-JP" sz="1600" dirty="0">
              <a:latin typeface="HGP明朝B" pitchFamily="18" charset="-128"/>
              <a:ea typeface="HGP明朝B" pitchFamily="18" charset="-128"/>
            </a:endParaRPr>
          </a:p>
        </p:txBody>
      </p:sp>
      <p:sp>
        <p:nvSpPr>
          <p:cNvPr id="17" name="正方形/長方形 16"/>
          <p:cNvSpPr/>
          <p:nvPr/>
        </p:nvSpPr>
        <p:spPr>
          <a:xfrm>
            <a:off x="391103" y="3995936"/>
            <a:ext cx="6000307" cy="1231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200" dirty="0">
                <a:latin typeface="HGP明朝B" pitchFamily="18" charset="-128"/>
                <a:ea typeface="HGP明朝B" pitchFamily="18" charset="-128"/>
              </a:rPr>
              <a:t>『</a:t>
            </a:r>
            <a:r>
              <a:rPr lang="ja-JP" altLang="en-US" sz="1200" dirty="0">
                <a:latin typeface="HGP明朝B" pitchFamily="18" charset="-128"/>
                <a:ea typeface="HGP明朝B" pitchFamily="18" charset="-128"/>
              </a:rPr>
              <a:t>宮崎県立日南病院</a:t>
            </a:r>
            <a:r>
              <a:rPr lang="ja-JP" altLang="ja-JP" sz="1200" dirty="0">
                <a:latin typeface="HGP明朝B" pitchFamily="18" charset="-128"/>
                <a:ea typeface="HGP明朝B" pitchFamily="18" charset="-128"/>
              </a:rPr>
              <a:t>　</a:t>
            </a:r>
            <a:r>
              <a:rPr lang="ja-JP" altLang="en-US" sz="1200" dirty="0">
                <a:latin typeface="HGP明朝B" pitchFamily="18" charset="-128"/>
                <a:ea typeface="HGP明朝B" pitchFamily="18" charset="-128"/>
              </a:rPr>
              <a:t>がん支援相談センター</a:t>
            </a:r>
            <a:r>
              <a:rPr lang="ja-JP" altLang="ja-JP" sz="1200" dirty="0">
                <a:latin typeface="HGP明朝B" pitchFamily="18" charset="-128"/>
                <a:ea typeface="HGP明朝B" pitchFamily="18" charset="-128"/>
              </a:rPr>
              <a:t>の活動報告</a:t>
            </a:r>
            <a:r>
              <a:rPr lang="en-US" altLang="ja-JP" sz="1200" dirty="0">
                <a:latin typeface="HGP明朝B" pitchFamily="18" charset="-128"/>
                <a:ea typeface="HGP明朝B" pitchFamily="18" charset="-128"/>
              </a:rPr>
              <a:t>』</a:t>
            </a:r>
            <a:endParaRPr lang="ja-JP" altLang="ja-JP" sz="1200" dirty="0">
              <a:latin typeface="HGP明朝B" pitchFamily="18" charset="-128"/>
              <a:ea typeface="HGP明朝B" pitchFamily="18" charset="-128"/>
            </a:endParaRPr>
          </a:p>
          <a:p>
            <a:r>
              <a:rPr lang="ja-JP" altLang="en-US" sz="1200" dirty="0" smtClean="0">
                <a:latin typeface="HGP明朝B" pitchFamily="18" charset="-128"/>
                <a:ea typeface="HGP明朝B" pitchFamily="18" charset="-128"/>
              </a:rPr>
              <a:t>　                                                        宮崎</a:t>
            </a:r>
            <a:r>
              <a:rPr lang="ja-JP" altLang="en-US" sz="1200" dirty="0">
                <a:latin typeface="HGP明朝B" pitchFamily="18" charset="-128"/>
                <a:ea typeface="HGP明朝B" pitchFamily="18" charset="-128"/>
              </a:rPr>
              <a:t>県立日南病院 がん支援相談センター　</a:t>
            </a:r>
            <a:endParaRPr lang="en-US" altLang="ja-JP" sz="1200" dirty="0" smtClean="0">
              <a:latin typeface="HGP明朝B" pitchFamily="18" charset="-128"/>
              <a:ea typeface="HGP明朝B" pitchFamily="18" charset="-128"/>
            </a:endParaRPr>
          </a:p>
          <a:p>
            <a:r>
              <a:rPr lang="ja-JP" altLang="en-US" sz="1200" dirty="0" smtClean="0">
                <a:latin typeface="HGP明朝B" pitchFamily="18" charset="-128"/>
                <a:ea typeface="HGP明朝B" pitchFamily="18" charset="-128"/>
              </a:rPr>
              <a:t>                                                          専任</a:t>
            </a:r>
            <a:r>
              <a:rPr lang="ja-JP" altLang="en-US" sz="1200" dirty="0">
                <a:latin typeface="HGP明朝B" pitchFamily="18" charset="-128"/>
                <a:ea typeface="HGP明朝B" pitchFamily="18" charset="-128"/>
              </a:rPr>
              <a:t>相談員 非常勤看護師　黒木 直子 </a:t>
            </a:r>
            <a:r>
              <a:rPr lang="ja-JP" altLang="en-US" sz="1200" dirty="0" smtClean="0">
                <a:latin typeface="HGP明朝B" pitchFamily="18" charset="-128"/>
                <a:ea typeface="HGP明朝B" pitchFamily="18" charset="-128"/>
              </a:rPr>
              <a:t>先生　　</a:t>
            </a:r>
            <a:endParaRPr lang="en-US" altLang="ja-JP" sz="1200" dirty="0" smtClean="0">
              <a:latin typeface="HGP明朝B" pitchFamily="18" charset="-128"/>
              <a:ea typeface="HGP明朝B" pitchFamily="18" charset="-128"/>
            </a:endParaRPr>
          </a:p>
          <a:p>
            <a:endParaRPr lang="en-US" altLang="ja-JP" sz="1200" dirty="0">
              <a:latin typeface="HGP明朝B" pitchFamily="18" charset="-128"/>
              <a:ea typeface="HGP明朝B" pitchFamily="18" charset="-128"/>
            </a:endParaRPr>
          </a:p>
          <a:p>
            <a:r>
              <a:rPr lang="en-US" altLang="ja-JP" sz="1200" dirty="0" smtClean="0">
                <a:latin typeface="HGP明朝B" pitchFamily="18" charset="-128"/>
                <a:ea typeface="HGP明朝B" pitchFamily="18" charset="-128"/>
              </a:rPr>
              <a:t>『</a:t>
            </a:r>
            <a:r>
              <a:rPr lang="ja-JP" altLang="en-US" sz="1200" dirty="0" smtClean="0">
                <a:latin typeface="HGP明朝B" pitchFamily="18" charset="-128"/>
                <a:ea typeface="HGP明朝B" pitchFamily="18" charset="-128"/>
              </a:rPr>
              <a:t>日南市立中部病院</a:t>
            </a:r>
            <a:r>
              <a:rPr lang="ja-JP" altLang="ja-JP" sz="1200" dirty="0" smtClean="0">
                <a:latin typeface="HGP明朝B" pitchFamily="18" charset="-128"/>
                <a:ea typeface="HGP明朝B" pitchFamily="18" charset="-128"/>
              </a:rPr>
              <a:t>　緩和ケアチームの活動報告</a:t>
            </a:r>
            <a:r>
              <a:rPr lang="en-US" altLang="ja-JP" sz="1200" dirty="0" smtClean="0">
                <a:latin typeface="HGP明朝B" pitchFamily="18" charset="-128"/>
                <a:ea typeface="HGP明朝B" pitchFamily="18" charset="-128"/>
              </a:rPr>
              <a:t>』</a:t>
            </a:r>
            <a:endParaRPr lang="ja-JP" altLang="ja-JP" sz="1200" dirty="0" smtClean="0">
              <a:latin typeface="HGP明朝B" pitchFamily="18" charset="-128"/>
              <a:ea typeface="HGP明朝B" pitchFamily="18" charset="-128"/>
            </a:endParaRPr>
          </a:p>
          <a:p>
            <a:r>
              <a:rPr lang="ja-JP" altLang="ja-JP" sz="1200" dirty="0">
                <a:latin typeface="HGP明朝B" pitchFamily="18" charset="-128"/>
                <a:ea typeface="HGP明朝B" pitchFamily="18" charset="-128"/>
              </a:rPr>
              <a:t>　　　　　　　　　　　</a:t>
            </a:r>
            <a:r>
              <a:rPr lang="ja-JP" altLang="en-US" sz="1200" dirty="0">
                <a:latin typeface="HGP明朝B" pitchFamily="18" charset="-128"/>
                <a:ea typeface="HGP明朝B" pitchFamily="18" charset="-128"/>
              </a:rPr>
              <a:t> </a:t>
            </a:r>
            <a:r>
              <a:rPr lang="ja-JP" altLang="en-US" sz="1200" dirty="0" smtClean="0">
                <a:latin typeface="HGP明朝B" pitchFamily="18" charset="-128"/>
                <a:ea typeface="HGP明朝B" pitchFamily="18" charset="-128"/>
              </a:rPr>
              <a:t>  </a:t>
            </a:r>
            <a:r>
              <a:rPr lang="ja-JP" altLang="ja-JP" sz="1200" dirty="0">
                <a:latin typeface="HGP明朝B" pitchFamily="18" charset="-128"/>
                <a:ea typeface="HGP明朝B" pitchFamily="18" charset="-128"/>
              </a:rPr>
              <a:t>　</a:t>
            </a:r>
            <a:r>
              <a:rPr lang="ja-JP" altLang="en-US" sz="1200" dirty="0" smtClean="0">
                <a:latin typeface="HGP明朝B" pitchFamily="18" charset="-128"/>
                <a:ea typeface="HGP明朝B" pitchFamily="18" charset="-128"/>
              </a:rPr>
              <a:t>　　　　　　　　　　　　　　 　日南市立中部病院</a:t>
            </a:r>
            <a:r>
              <a:rPr lang="ja-JP" altLang="en-US" sz="1200" dirty="0">
                <a:latin typeface="HGP明朝B" pitchFamily="18" charset="-128"/>
                <a:ea typeface="HGP明朝B" pitchFamily="18" charset="-128"/>
              </a:rPr>
              <a:t> </a:t>
            </a:r>
            <a:r>
              <a:rPr lang="ja-JP" altLang="en-US" sz="1200" dirty="0" smtClean="0">
                <a:latin typeface="HGP明朝B" pitchFamily="18" charset="-128"/>
                <a:ea typeface="HGP明朝B" pitchFamily="18" charset="-128"/>
              </a:rPr>
              <a:t>内科</a:t>
            </a:r>
            <a:r>
              <a:rPr lang="ja-JP" altLang="en-US" sz="1200" dirty="0">
                <a:latin typeface="HGP明朝B" pitchFamily="18" charset="-128"/>
                <a:ea typeface="HGP明朝B" pitchFamily="18" charset="-128"/>
              </a:rPr>
              <a:t>　</a:t>
            </a:r>
            <a:r>
              <a:rPr lang="ja-JP" altLang="en-US" sz="1200" dirty="0" smtClean="0">
                <a:latin typeface="HGP明朝B" pitchFamily="18" charset="-128"/>
                <a:ea typeface="HGP明朝B" pitchFamily="18" charset="-128"/>
              </a:rPr>
              <a:t>桐ケ谷</a:t>
            </a:r>
            <a:r>
              <a:rPr lang="ja-JP" altLang="en-US" sz="1200" dirty="0">
                <a:latin typeface="HGP明朝B" pitchFamily="18" charset="-128"/>
                <a:ea typeface="HGP明朝B" pitchFamily="18" charset="-128"/>
              </a:rPr>
              <a:t> </a:t>
            </a:r>
            <a:r>
              <a:rPr lang="ja-JP" altLang="en-US" sz="1200" dirty="0" smtClean="0">
                <a:latin typeface="HGP明朝B" pitchFamily="18" charset="-128"/>
                <a:ea typeface="HGP明朝B" pitchFamily="18" charset="-128"/>
              </a:rPr>
              <a:t>大淳</a:t>
            </a:r>
            <a:r>
              <a:rPr lang="ja-JP" altLang="en-US" sz="1200" dirty="0">
                <a:latin typeface="HGP明朝B" pitchFamily="18" charset="-128"/>
                <a:ea typeface="HGP明朝B" pitchFamily="18" charset="-128"/>
              </a:rPr>
              <a:t> </a:t>
            </a:r>
            <a:r>
              <a:rPr lang="ja-JP" altLang="en-US" sz="1200" dirty="0" smtClean="0">
                <a:latin typeface="HGP明朝B" pitchFamily="18" charset="-128"/>
                <a:ea typeface="HGP明朝B" pitchFamily="18" charset="-128"/>
              </a:rPr>
              <a:t>先生</a:t>
            </a:r>
            <a:r>
              <a:rPr lang="ja-JP" altLang="en-US" sz="1400" dirty="0" smtClean="0"/>
              <a:t>　　</a:t>
            </a:r>
            <a:endParaRPr lang="ja-JP" altLang="en-US" sz="1400" dirty="0"/>
          </a:p>
        </p:txBody>
      </p:sp>
      <p:sp>
        <p:nvSpPr>
          <p:cNvPr id="19" name="正方形/長方形 18"/>
          <p:cNvSpPr/>
          <p:nvPr/>
        </p:nvSpPr>
        <p:spPr>
          <a:xfrm>
            <a:off x="331930" y="3563888"/>
            <a:ext cx="365196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ja-JP" sz="1400" dirty="0">
                <a:latin typeface="HGP明朝B" pitchFamily="18" charset="-128"/>
                <a:ea typeface="HGP明朝B" pitchFamily="18" charset="-128"/>
              </a:rPr>
              <a:t>座長　</a:t>
            </a:r>
            <a:r>
              <a:rPr lang="ja-JP" altLang="en-US" sz="1400" dirty="0" smtClean="0">
                <a:latin typeface="HGP明朝B" pitchFamily="18" charset="-128"/>
                <a:ea typeface="HGP明朝B" pitchFamily="18" charset="-128"/>
              </a:rPr>
              <a:t>宮崎県立日南病院 内科</a:t>
            </a:r>
            <a:r>
              <a:rPr lang="ja-JP" altLang="en-US" sz="1400" dirty="0">
                <a:latin typeface="HGP明朝B" pitchFamily="18" charset="-128"/>
                <a:ea typeface="HGP明朝B" pitchFamily="18" charset="-128"/>
              </a:rPr>
              <a:t>　</a:t>
            </a:r>
            <a:r>
              <a:rPr lang="ja-JP" altLang="en-US" sz="1400" dirty="0" smtClean="0">
                <a:latin typeface="HGP明朝B" pitchFamily="18" charset="-128"/>
                <a:ea typeface="HGP明朝B" pitchFamily="18" charset="-128"/>
              </a:rPr>
              <a:t>早川</a:t>
            </a:r>
            <a:r>
              <a:rPr lang="ja-JP" altLang="en-US" sz="1400" dirty="0">
                <a:latin typeface="HGP明朝B" pitchFamily="18" charset="-128"/>
                <a:ea typeface="HGP明朝B" pitchFamily="18" charset="-128"/>
              </a:rPr>
              <a:t> </a:t>
            </a:r>
            <a:r>
              <a:rPr lang="ja-JP" altLang="en-US" sz="1400" dirty="0" smtClean="0">
                <a:latin typeface="HGP明朝B" pitchFamily="18" charset="-128"/>
                <a:ea typeface="HGP明朝B" pitchFamily="18" charset="-128"/>
              </a:rPr>
              <a:t>学</a:t>
            </a:r>
            <a:r>
              <a:rPr lang="ja-JP" altLang="en-US" sz="1400" dirty="0">
                <a:latin typeface="HGP明朝B" pitchFamily="18" charset="-128"/>
                <a:ea typeface="HGP明朝B" pitchFamily="18" charset="-128"/>
              </a:rPr>
              <a:t> </a:t>
            </a:r>
            <a:r>
              <a:rPr lang="ja-JP" altLang="en-US" sz="1400" dirty="0" smtClean="0">
                <a:latin typeface="HGP明朝B" pitchFamily="18" charset="-128"/>
                <a:ea typeface="HGP明朝B" pitchFamily="18" charset="-128"/>
              </a:rPr>
              <a:t>先生</a:t>
            </a:r>
            <a:endParaRPr lang="ja-JP" altLang="ja-JP" sz="1400" dirty="0">
              <a:latin typeface="HGP明朝B" pitchFamily="18" charset="-128"/>
              <a:ea typeface="HGP明朝B" pitchFamily="18" charset="-128"/>
            </a:endParaRPr>
          </a:p>
        </p:txBody>
      </p:sp>
      <p:cxnSp>
        <p:nvCxnSpPr>
          <p:cNvPr id="13" name="直線コネクタ 12"/>
          <p:cNvCxnSpPr/>
          <p:nvPr/>
        </p:nvCxnSpPr>
        <p:spPr>
          <a:xfrm>
            <a:off x="291133" y="3446350"/>
            <a:ext cx="6324342" cy="0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線コネクタ 22"/>
          <p:cNvCxnSpPr/>
          <p:nvPr/>
        </p:nvCxnSpPr>
        <p:spPr>
          <a:xfrm>
            <a:off x="316654" y="5558626"/>
            <a:ext cx="6324342" cy="0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628471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</TotalTime>
  <Words>65</Words>
  <Application>Microsoft Office PowerPoint</Application>
  <PresentationFormat>画面に合わせる (4:3)</PresentationFormat>
  <Paragraphs>27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Company>塩野義製薬株式会社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Nara, Hiroshi(HCWJD)奈良 宏</dc:creator>
  <cp:lastModifiedBy>山賀昌治</cp:lastModifiedBy>
  <cp:revision>35</cp:revision>
  <cp:lastPrinted>2015-09-01T06:42:52Z</cp:lastPrinted>
  <dcterms:created xsi:type="dcterms:W3CDTF">2013-12-05T02:08:45Z</dcterms:created>
  <dcterms:modified xsi:type="dcterms:W3CDTF">2015-10-16T15:59:19Z</dcterms:modified>
</cp:coreProperties>
</file>