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2582" y="67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B009-AEDA-4893-BEEA-EB9D9CE22950}" type="datetimeFigureOut">
              <a:rPr kumimoji="1" lang="ja-JP" altLang="en-US" smtClean="0"/>
              <a:t>2018/5/8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2478-1451-4A59-AE15-D8917F6E7B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3881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B009-AEDA-4893-BEEA-EB9D9CE22950}" type="datetimeFigureOut">
              <a:rPr kumimoji="1" lang="ja-JP" altLang="en-US" smtClean="0"/>
              <a:t>2018/5/8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2478-1451-4A59-AE15-D8917F6E7B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343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B009-AEDA-4893-BEEA-EB9D9CE22950}" type="datetimeFigureOut">
              <a:rPr kumimoji="1" lang="ja-JP" altLang="en-US" smtClean="0"/>
              <a:t>2018/5/8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2478-1451-4A59-AE15-D8917F6E7B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3306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B009-AEDA-4893-BEEA-EB9D9CE22950}" type="datetimeFigureOut">
              <a:rPr kumimoji="1" lang="ja-JP" altLang="en-US" smtClean="0"/>
              <a:t>2018/5/8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2478-1451-4A59-AE15-D8917F6E7B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599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B009-AEDA-4893-BEEA-EB9D9CE22950}" type="datetimeFigureOut">
              <a:rPr kumimoji="1" lang="ja-JP" altLang="en-US" smtClean="0"/>
              <a:t>2018/5/8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2478-1451-4A59-AE15-D8917F6E7B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679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B009-AEDA-4893-BEEA-EB9D9CE22950}" type="datetimeFigureOut">
              <a:rPr kumimoji="1" lang="ja-JP" altLang="en-US" smtClean="0"/>
              <a:t>2018/5/8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2478-1451-4A59-AE15-D8917F6E7B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84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B009-AEDA-4893-BEEA-EB9D9CE22950}" type="datetimeFigureOut">
              <a:rPr kumimoji="1" lang="ja-JP" altLang="en-US" smtClean="0"/>
              <a:t>2018/5/8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2478-1451-4A59-AE15-D8917F6E7B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753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B009-AEDA-4893-BEEA-EB9D9CE22950}" type="datetimeFigureOut">
              <a:rPr kumimoji="1" lang="ja-JP" altLang="en-US" smtClean="0"/>
              <a:t>2018/5/8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2478-1451-4A59-AE15-D8917F6E7B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06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B009-AEDA-4893-BEEA-EB9D9CE22950}" type="datetimeFigureOut">
              <a:rPr kumimoji="1" lang="ja-JP" altLang="en-US" smtClean="0"/>
              <a:t>2018/5/8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2478-1451-4A59-AE15-D8917F6E7B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094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B009-AEDA-4893-BEEA-EB9D9CE22950}" type="datetimeFigureOut">
              <a:rPr kumimoji="1" lang="ja-JP" altLang="en-US" smtClean="0"/>
              <a:t>2018/5/8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2478-1451-4A59-AE15-D8917F6E7B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0168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B009-AEDA-4893-BEEA-EB9D9CE22950}" type="datetimeFigureOut">
              <a:rPr kumimoji="1" lang="ja-JP" altLang="en-US" smtClean="0"/>
              <a:t>2018/5/8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2478-1451-4A59-AE15-D8917F6E7B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2507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FB009-AEDA-4893-BEEA-EB9D9CE22950}" type="datetimeFigureOut">
              <a:rPr kumimoji="1" lang="ja-JP" altLang="en-US" smtClean="0"/>
              <a:t>2018/5/8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12478-1451-4A59-AE15-D8917F6E7B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8582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620688" y="179512"/>
            <a:ext cx="5400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B" pitchFamily="18" charset="-128"/>
                <a:ea typeface="HGP明朝B" pitchFamily="18" charset="-128"/>
              </a:rPr>
              <a:t>みやざきホスピス・緩和ケアネットワーク</a:t>
            </a:r>
            <a:endParaRPr lang="ja-JP" altLang="ja-JP" sz="24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B" pitchFamily="18" charset="-128"/>
              <a:ea typeface="HGP明朝B" pitchFamily="18" charset="-128"/>
            </a:endParaRPr>
          </a:p>
          <a:p>
            <a:pPr algn="ctr"/>
            <a:r>
              <a:rPr lang="ja-JP" altLang="ja-JP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B" pitchFamily="18" charset="-128"/>
                <a:ea typeface="HGP明朝B" pitchFamily="18" charset="-128"/>
              </a:rPr>
              <a:t>第</a:t>
            </a:r>
            <a:r>
              <a:rPr lang="en-US" altLang="ja-JP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B" pitchFamily="18" charset="-128"/>
                <a:ea typeface="HGP明朝B" pitchFamily="18" charset="-128"/>
              </a:rPr>
              <a:t>14</a:t>
            </a:r>
            <a:r>
              <a:rPr lang="ja-JP" altLang="ja-JP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B" pitchFamily="18" charset="-128"/>
                <a:ea typeface="HGP明朝B" pitchFamily="18" charset="-128"/>
              </a:rPr>
              <a:t>回学術集会</a:t>
            </a:r>
            <a:endParaRPr lang="ja-JP" altLang="en-US" sz="24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B" pitchFamily="18" charset="-128"/>
              <a:ea typeface="HGP明朝B" pitchFamily="18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36712" y="1175127"/>
            <a:ext cx="61926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dirty="0">
                <a:latin typeface="HGP明朝B" pitchFamily="18" charset="-128"/>
                <a:ea typeface="HGP明朝B" pitchFamily="18" charset="-128"/>
              </a:rPr>
              <a:t>日時：平成</a:t>
            </a:r>
            <a:r>
              <a:rPr lang="en-US" altLang="ja-JP" dirty="0">
                <a:latin typeface="HGP明朝B" pitchFamily="18" charset="-128"/>
                <a:ea typeface="HGP明朝B" pitchFamily="18" charset="-128"/>
              </a:rPr>
              <a:t> 30</a:t>
            </a:r>
            <a:r>
              <a:rPr lang="ja-JP" altLang="ja-JP" dirty="0">
                <a:latin typeface="HGP明朝B" pitchFamily="18" charset="-128"/>
                <a:ea typeface="HGP明朝B" pitchFamily="18" charset="-128"/>
              </a:rPr>
              <a:t>年</a:t>
            </a:r>
            <a:r>
              <a:rPr lang="en-US" altLang="ja-JP" dirty="0">
                <a:latin typeface="HGP明朝B" pitchFamily="18" charset="-128"/>
                <a:ea typeface="HGP明朝B" pitchFamily="18" charset="-128"/>
              </a:rPr>
              <a:t> 6</a:t>
            </a:r>
            <a:r>
              <a:rPr lang="ja-JP" altLang="ja-JP" dirty="0">
                <a:latin typeface="HGP明朝B" pitchFamily="18" charset="-128"/>
                <a:ea typeface="HGP明朝B" pitchFamily="18" charset="-128"/>
              </a:rPr>
              <a:t>月</a:t>
            </a:r>
            <a:r>
              <a:rPr lang="en-US" altLang="ja-JP" dirty="0">
                <a:latin typeface="HGP明朝B" pitchFamily="18" charset="-128"/>
                <a:ea typeface="HGP明朝B" pitchFamily="18" charset="-128"/>
              </a:rPr>
              <a:t>9</a:t>
            </a:r>
            <a:r>
              <a:rPr lang="ja-JP" altLang="ja-JP" dirty="0">
                <a:latin typeface="HGP明朝B" pitchFamily="18" charset="-128"/>
                <a:ea typeface="HGP明朝B" pitchFamily="18" charset="-128"/>
              </a:rPr>
              <a:t>日（土）</a:t>
            </a:r>
            <a:r>
              <a:rPr lang="en-US" altLang="ja-JP" dirty="0">
                <a:latin typeface="HGP明朝B" pitchFamily="18" charset="-128"/>
                <a:ea typeface="HGP明朝B" pitchFamily="18" charset="-128"/>
              </a:rPr>
              <a:t>  14:30</a:t>
            </a:r>
            <a:r>
              <a:rPr lang="ja-JP" altLang="ja-JP" dirty="0">
                <a:latin typeface="HGP明朝B" pitchFamily="18" charset="-128"/>
                <a:ea typeface="HGP明朝B" pitchFamily="18" charset="-128"/>
              </a:rPr>
              <a:t>～　　</a:t>
            </a:r>
            <a:endParaRPr lang="en-US" altLang="ja-JP" dirty="0">
              <a:latin typeface="HGP明朝B" pitchFamily="18" charset="-128"/>
              <a:ea typeface="HGP明朝B" pitchFamily="18" charset="-128"/>
            </a:endParaRPr>
          </a:p>
          <a:p>
            <a:r>
              <a:rPr lang="ja-JP" altLang="ja-JP" dirty="0">
                <a:latin typeface="HGP明朝B" pitchFamily="18" charset="-128"/>
                <a:ea typeface="HGP明朝B" pitchFamily="18" charset="-128"/>
              </a:rPr>
              <a:t>場所：</a:t>
            </a:r>
            <a:r>
              <a:rPr lang="ja-JP" altLang="en-US" dirty="0">
                <a:latin typeface="HGP明朝B" pitchFamily="18" charset="-128"/>
                <a:ea typeface="HGP明朝B" pitchFamily="18" charset="-128"/>
              </a:rPr>
              <a:t>ＫＩＴＥＮ８階コンベンションホール 大会議室</a:t>
            </a:r>
            <a:endParaRPr lang="en-US" altLang="ja-JP" dirty="0">
              <a:latin typeface="HGP明朝B" pitchFamily="18" charset="-128"/>
              <a:ea typeface="HGP明朝B" pitchFamily="18" charset="-128"/>
            </a:endParaRPr>
          </a:p>
          <a:p>
            <a:r>
              <a:rPr lang="ja-JP" altLang="en-US" dirty="0">
                <a:latin typeface="HGP明朝B" pitchFamily="18" charset="-128"/>
                <a:ea typeface="HGP明朝B" pitchFamily="18" charset="-128"/>
              </a:rPr>
              <a:t>　　　</a:t>
            </a:r>
            <a:r>
              <a:rPr lang="ja-JP" altLang="en-US" sz="1100" dirty="0">
                <a:latin typeface="HGP明朝B" panose="02020800000000000000" pitchFamily="18" charset="-128"/>
                <a:ea typeface="HGP明朝B" panose="02020800000000000000" pitchFamily="18" charset="-128"/>
              </a:rPr>
              <a:t>　　　　　　　</a:t>
            </a:r>
            <a:r>
              <a:rPr lang="ja-JP" altLang="en-US" sz="1600" dirty="0">
                <a:latin typeface="HGP明朝B" panose="02020800000000000000" pitchFamily="18" charset="-128"/>
                <a:ea typeface="HGP明朝B" panose="02020800000000000000" pitchFamily="18" charset="-128"/>
              </a:rPr>
              <a:t>宮崎県宮崎市錦町</a:t>
            </a:r>
            <a:r>
              <a:rPr lang="en-US" altLang="ja-JP" sz="1600" dirty="0">
                <a:latin typeface="HGP明朝B" panose="02020800000000000000" pitchFamily="18" charset="-128"/>
                <a:ea typeface="HGP明朝B" panose="02020800000000000000" pitchFamily="18" charset="-128"/>
              </a:rPr>
              <a:t>1</a:t>
            </a:r>
            <a:r>
              <a:rPr lang="ja-JP" altLang="en-US" sz="1600" dirty="0">
                <a:latin typeface="HGP明朝B" panose="02020800000000000000" pitchFamily="18" charset="-128"/>
                <a:ea typeface="HGP明朝B" panose="02020800000000000000" pitchFamily="18" charset="-128"/>
              </a:rPr>
              <a:t>番</a:t>
            </a:r>
            <a:r>
              <a:rPr lang="en-US" altLang="ja-JP" sz="1600" dirty="0">
                <a:latin typeface="HGP明朝B" panose="02020800000000000000" pitchFamily="18" charset="-128"/>
                <a:ea typeface="HGP明朝B" panose="02020800000000000000" pitchFamily="18" charset="-128"/>
              </a:rPr>
              <a:t>10</a:t>
            </a:r>
            <a:r>
              <a:rPr lang="ja-JP" altLang="en-US" sz="1600" dirty="0">
                <a:latin typeface="HGP明朝B" panose="02020800000000000000" pitchFamily="18" charset="-128"/>
                <a:ea typeface="HGP明朝B" panose="02020800000000000000" pitchFamily="18" charset="-128"/>
              </a:rPr>
              <a:t>号 ＫＩＴＥＮビル</a:t>
            </a:r>
            <a:r>
              <a:rPr lang="en-US" altLang="ja-JP" sz="1600" dirty="0">
                <a:latin typeface="HGP明朝B" panose="02020800000000000000" pitchFamily="18" charset="-128"/>
                <a:ea typeface="HGP明朝B" panose="02020800000000000000" pitchFamily="18" charset="-128"/>
              </a:rPr>
              <a:t>8</a:t>
            </a:r>
            <a:r>
              <a:rPr lang="ja-JP" altLang="en-US" sz="1600" dirty="0">
                <a:latin typeface="HGP明朝B" panose="02020800000000000000" pitchFamily="18" charset="-128"/>
                <a:ea typeface="HGP明朝B" panose="02020800000000000000" pitchFamily="18" charset="-128"/>
              </a:rPr>
              <a:t>階　　　</a:t>
            </a:r>
            <a:r>
              <a:rPr lang="ja-JP" altLang="en-US" sz="1100" dirty="0">
                <a:latin typeface="HGP明朝B" panose="02020800000000000000" pitchFamily="18" charset="-128"/>
                <a:ea typeface="HGP明朝B" panose="02020800000000000000" pitchFamily="18" charset="-128"/>
              </a:rPr>
              <a:t>　　　　　　　　　　　　　　　　　　　　　　</a:t>
            </a:r>
            <a:endParaRPr lang="ja-JP" altLang="ja-JP" sz="1100" dirty="0">
              <a:latin typeface="HGP明朝B" pitchFamily="18" charset="-128"/>
              <a:ea typeface="HGP明朝B" pitchFamily="18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09213" y="3769641"/>
            <a:ext cx="64087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solidFill>
                  <a:srgbClr val="00B05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◆</a:t>
            </a:r>
            <a:r>
              <a:rPr lang="ja-JP" altLang="en-US" sz="1400" dirty="0">
                <a:latin typeface="HGP明朝B" panose="02020800000000000000" pitchFamily="18" charset="-128"/>
                <a:ea typeface="HGP明朝B" panose="02020800000000000000" pitchFamily="18" charset="-128"/>
              </a:rPr>
              <a:t>　</a:t>
            </a:r>
            <a:r>
              <a:rPr lang="ja-JP" altLang="ja-JP" sz="1600" dirty="0">
                <a:latin typeface="HGP明朝B" pitchFamily="18" charset="-128"/>
                <a:ea typeface="HGP明朝B" pitchFamily="18" charset="-128"/>
              </a:rPr>
              <a:t>一般演題</a:t>
            </a:r>
            <a:r>
              <a:rPr lang="en-US" altLang="ja-JP" sz="1600" dirty="0">
                <a:latin typeface="HGP明朝B" pitchFamily="18" charset="-128"/>
                <a:ea typeface="HGP明朝B" pitchFamily="18" charset="-128"/>
              </a:rPr>
              <a:t>   14</a:t>
            </a:r>
            <a:r>
              <a:rPr lang="ja-JP" altLang="ja-JP" sz="1600" dirty="0">
                <a:latin typeface="HGP明朝B" panose="02020800000000000000" pitchFamily="18" charset="-128"/>
                <a:ea typeface="HGP明朝B" panose="02020800000000000000" pitchFamily="18" charset="-128"/>
              </a:rPr>
              <a:t>：</a:t>
            </a:r>
            <a:r>
              <a:rPr lang="en-US" altLang="ja-JP" sz="1600" dirty="0">
                <a:latin typeface="HGP明朝B" panose="02020800000000000000" pitchFamily="18" charset="-128"/>
                <a:ea typeface="HGP明朝B" panose="02020800000000000000" pitchFamily="18" charset="-128"/>
              </a:rPr>
              <a:t>30</a:t>
            </a:r>
            <a:r>
              <a:rPr lang="ja-JP" altLang="ja-JP" sz="1600" dirty="0">
                <a:latin typeface="HGP明朝B" panose="02020800000000000000" pitchFamily="18" charset="-128"/>
                <a:ea typeface="HGP明朝B" panose="02020800000000000000" pitchFamily="18" charset="-128"/>
              </a:rPr>
              <a:t>～</a:t>
            </a:r>
            <a:r>
              <a:rPr lang="en-US" altLang="ja-JP" sz="1600" dirty="0">
                <a:latin typeface="HGP明朝B" panose="02020800000000000000" pitchFamily="18" charset="-128"/>
                <a:ea typeface="HGP明朝B" panose="02020800000000000000" pitchFamily="18" charset="-128"/>
              </a:rPr>
              <a:t>15</a:t>
            </a:r>
            <a:r>
              <a:rPr lang="ja-JP" altLang="ja-JP" sz="1600" dirty="0">
                <a:latin typeface="HGP明朝B" panose="02020800000000000000" pitchFamily="18" charset="-128"/>
                <a:ea typeface="HGP明朝B" panose="02020800000000000000" pitchFamily="18" charset="-128"/>
              </a:rPr>
              <a:t>：</a:t>
            </a:r>
            <a:r>
              <a:rPr lang="en-US" altLang="ja-JP" sz="1600" dirty="0">
                <a:latin typeface="HGP明朝B" panose="02020800000000000000" pitchFamily="18" charset="-128"/>
                <a:ea typeface="HGP明朝B" panose="02020800000000000000" pitchFamily="18" charset="-128"/>
              </a:rPr>
              <a:t>00</a:t>
            </a:r>
            <a:r>
              <a:rPr lang="ja-JP" altLang="en-US" sz="1600" u="sng" dirty="0">
                <a:latin typeface="HGP明朝B" panose="02020800000000000000" pitchFamily="18" charset="-128"/>
                <a:ea typeface="HGP明朝B" panose="02020800000000000000" pitchFamily="18" charset="-128"/>
              </a:rPr>
              <a:t>　</a:t>
            </a:r>
            <a:r>
              <a:rPr lang="ja-JP" altLang="en-US" sz="1400" u="sng" dirty="0">
                <a:latin typeface="HGP明朝B" panose="02020800000000000000" pitchFamily="18" charset="-128"/>
                <a:ea typeface="HGP明朝B" panose="02020800000000000000" pitchFamily="18" charset="-128"/>
              </a:rPr>
              <a:t>　　　　　　　　　　　　　　　　　　　　　　　　　　　　　　　　　　　</a:t>
            </a:r>
            <a:r>
              <a:rPr lang="ja-JP" altLang="ja-JP" sz="1400" u="sng" dirty="0">
                <a:latin typeface="HGP明朝B" panose="02020800000000000000" pitchFamily="18" charset="-128"/>
                <a:ea typeface="HGP明朝B" panose="02020800000000000000" pitchFamily="18" charset="-128"/>
              </a:rPr>
              <a:t>　　　　　　　　　　　　　　　　　　　　　　　　　　</a:t>
            </a:r>
            <a:r>
              <a:rPr lang="ja-JP" altLang="ja-JP" sz="1400" dirty="0">
                <a:latin typeface="HGP明朝B" panose="02020800000000000000" pitchFamily="18" charset="-128"/>
                <a:ea typeface="HGP明朝B" panose="02020800000000000000" pitchFamily="18" charset="-128"/>
              </a:rPr>
              <a:t>　　　　　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538084" y="6392295"/>
            <a:ext cx="63199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400" dirty="0">
                <a:latin typeface="HGP明朝B" pitchFamily="18" charset="-128"/>
                <a:ea typeface="HGP明朝B" pitchFamily="18" charset="-128"/>
              </a:rPr>
              <a:t>座長</a:t>
            </a:r>
            <a:r>
              <a:rPr lang="ja-JP" altLang="en-US" sz="1400" dirty="0">
                <a:latin typeface="HGP明朝B" pitchFamily="18" charset="-128"/>
                <a:ea typeface="HGP明朝B" pitchFamily="18" charset="-128"/>
              </a:rPr>
              <a:t>：宮崎大学医学部 病態解析医学講座 放射線医学分野 教授平井 俊範 </a:t>
            </a:r>
            <a:r>
              <a:rPr lang="ja-JP" altLang="ja-JP" sz="1400" dirty="0">
                <a:latin typeface="HGP明朝B" pitchFamily="18" charset="-128"/>
                <a:ea typeface="HGP明朝B" pitchFamily="18" charset="-128"/>
              </a:rPr>
              <a:t>先生</a:t>
            </a:r>
          </a:p>
          <a:p>
            <a:endParaRPr lang="ja-JP" altLang="ja-JP" sz="1400" dirty="0">
              <a:latin typeface="HGP明朝B" pitchFamily="18" charset="-128"/>
              <a:ea typeface="HGP明朝B" pitchFamily="18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38084" y="8267699"/>
            <a:ext cx="5758375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100" dirty="0">
                <a:latin typeface="HGP明朝B" panose="02020800000000000000" pitchFamily="18" charset="-128"/>
                <a:ea typeface="HGP明朝B" panose="02020800000000000000" pitchFamily="18" charset="-128"/>
              </a:rPr>
              <a:t>＊</a:t>
            </a:r>
            <a:r>
              <a:rPr lang="ja-JP" altLang="ja-JP" sz="1100" dirty="0">
                <a:latin typeface="HGP明朝B" pitchFamily="18" charset="-128"/>
                <a:ea typeface="HGP明朝B" pitchFamily="18" charset="-128"/>
              </a:rPr>
              <a:t>当日は</a:t>
            </a:r>
            <a:r>
              <a:rPr lang="ja-JP" altLang="en-US" sz="1100" dirty="0">
                <a:latin typeface="HGP明朝B" pitchFamily="18" charset="-128"/>
                <a:ea typeface="HGP明朝B" pitchFamily="18" charset="-128"/>
              </a:rPr>
              <a:t>茶菓</a:t>
            </a:r>
            <a:r>
              <a:rPr lang="ja-JP" altLang="ja-JP" sz="1100" dirty="0">
                <a:latin typeface="HGP明朝B" pitchFamily="18" charset="-128"/>
                <a:ea typeface="HGP明朝B" pitchFamily="18" charset="-128"/>
              </a:rPr>
              <a:t>を準備いたしておりま</a:t>
            </a:r>
            <a:r>
              <a:rPr lang="ja-JP" altLang="en-US" sz="1100" dirty="0">
                <a:latin typeface="HGP明朝B" pitchFamily="18" charset="-128"/>
                <a:ea typeface="HGP明朝B" pitchFamily="18" charset="-128"/>
              </a:rPr>
              <a:t>す。</a:t>
            </a:r>
            <a:endParaRPr lang="en-US" altLang="ja-JP" sz="1100" dirty="0">
              <a:latin typeface="HGP明朝B" pitchFamily="18" charset="-128"/>
              <a:ea typeface="HGP明朝B" pitchFamily="18" charset="-128"/>
            </a:endParaRPr>
          </a:p>
          <a:p>
            <a:pPr lvl="0"/>
            <a:r>
              <a:rPr lang="ja-JP" altLang="en-US" sz="1100" dirty="0">
                <a:latin typeface="HGP明朝B" panose="02020800000000000000" pitchFamily="18" charset="-128"/>
                <a:ea typeface="HGP明朝B" panose="02020800000000000000" pitchFamily="18" charset="-128"/>
              </a:rPr>
              <a:t>＊当日会員および入会希望の方は年会費（平成</a:t>
            </a:r>
            <a:r>
              <a:rPr lang="en-US" altLang="ja-JP" sz="1100" dirty="0">
                <a:latin typeface="HGP明朝B" panose="02020800000000000000" pitchFamily="18" charset="-128"/>
                <a:ea typeface="HGP明朝B" panose="02020800000000000000" pitchFamily="18" charset="-128"/>
              </a:rPr>
              <a:t>30</a:t>
            </a:r>
            <a:r>
              <a:rPr lang="ja-JP" altLang="en-US" sz="1100" dirty="0">
                <a:latin typeface="HGP明朝B" panose="02020800000000000000" pitchFamily="18" charset="-128"/>
                <a:ea typeface="HGP明朝B" panose="02020800000000000000" pitchFamily="18" charset="-128"/>
              </a:rPr>
              <a:t>年度分）</a:t>
            </a:r>
            <a:r>
              <a:rPr lang="en-US" altLang="ja-JP" sz="1100" dirty="0">
                <a:latin typeface="HGP明朝B" panose="02020800000000000000" pitchFamily="18" charset="-128"/>
                <a:ea typeface="HGP明朝B" panose="02020800000000000000" pitchFamily="18" charset="-128"/>
              </a:rPr>
              <a:t>1000</a:t>
            </a:r>
            <a:r>
              <a:rPr lang="ja-JP" altLang="en-US" sz="1100" dirty="0">
                <a:latin typeface="HGP明朝B" panose="02020800000000000000" pitchFamily="18" charset="-128"/>
                <a:ea typeface="HGP明朝B" panose="02020800000000000000" pitchFamily="18" charset="-128"/>
              </a:rPr>
              <a:t>円を頂きます。</a:t>
            </a:r>
            <a:endParaRPr lang="en-US" altLang="ja-JP" sz="1100" dirty="0">
              <a:latin typeface="HGP明朝B" pitchFamily="18" charset="-128"/>
              <a:ea typeface="HGP明朝B" pitchFamily="18" charset="-128"/>
            </a:endParaRPr>
          </a:p>
          <a:p>
            <a:pPr lvl="0"/>
            <a:endParaRPr lang="en-US" altLang="ja-JP" sz="1100" dirty="0">
              <a:latin typeface="HGP明朝B" pitchFamily="18" charset="-128"/>
              <a:ea typeface="HGP明朝B" pitchFamily="18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459143" y="8736238"/>
            <a:ext cx="619441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200" dirty="0">
                <a:latin typeface="HGP明朝B" pitchFamily="18" charset="-128"/>
                <a:ea typeface="HGP明朝B" pitchFamily="18" charset="-128"/>
              </a:rPr>
              <a:t>共催：みやざきホスピス・緩和ケアネットワーク</a:t>
            </a:r>
            <a:r>
              <a:rPr lang="en-US" altLang="ja-JP" sz="1200" dirty="0">
                <a:latin typeface="HGP明朝B" pitchFamily="18" charset="-128"/>
                <a:ea typeface="HGP明朝B" pitchFamily="18" charset="-128"/>
              </a:rPr>
              <a:t>/</a:t>
            </a:r>
            <a:r>
              <a:rPr lang="ja-JP" altLang="en-US" sz="1200" dirty="0">
                <a:latin typeface="HGP明朝B" pitchFamily="18" charset="-128"/>
                <a:ea typeface="HGP明朝B" pitchFamily="18" charset="-128"/>
              </a:rPr>
              <a:t>久光製薬株式会社</a:t>
            </a:r>
            <a:r>
              <a:rPr lang="en-US" altLang="ja-JP" sz="1200" dirty="0">
                <a:latin typeface="HGP明朝B" pitchFamily="18" charset="-128"/>
                <a:ea typeface="HGP明朝B" pitchFamily="18" charset="-128"/>
              </a:rPr>
              <a:t>/</a:t>
            </a:r>
            <a:r>
              <a:rPr lang="ja-JP" altLang="en-US" sz="1200" dirty="0">
                <a:latin typeface="HGP明朝B" pitchFamily="18" charset="-128"/>
                <a:ea typeface="HGP明朝B" pitchFamily="18" charset="-128"/>
              </a:rPr>
              <a:t>協和発酵キリン株式会社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331930" y="5955195"/>
            <a:ext cx="272061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>
                <a:solidFill>
                  <a:srgbClr val="00B05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◆</a:t>
            </a:r>
            <a:r>
              <a:rPr lang="ja-JP" altLang="en-US" sz="1400" dirty="0">
                <a:latin typeface="HGP明朝B" panose="02020800000000000000" pitchFamily="18" charset="-128"/>
                <a:ea typeface="HGP明朝B" panose="02020800000000000000" pitchFamily="18" charset="-128"/>
              </a:rPr>
              <a:t>　</a:t>
            </a:r>
            <a:r>
              <a:rPr lang="ja-JP" altLang="ja-JP" sz="1600" dirty="0">
                <a:latin typeface="HGP明朝B" pitchFamily="18" charset="-128"/>
                <a:ea typeface="HGP明朝B" pitchFamily="18" charset="-128"/>
              </a:rPr>
              <a:t>特別講演　</a:t>
            </a:r>
            <a:r>
              <a:rPr lang="en-US" altLang="ja-JP" sz="1600" dirty="0">
                <a:latin typeface="HGP明朝B" panose="02020800000000000000" pitchFamily="18" charset="-128"/>
                <a:ea typeface="HGP明朝B" panose="02020800000000000000" pitchFamily="18" charset="-128"/>
              </a:rPr>
              <a:t> 15</a:t>
            </a:r>
            <a:r>
              <a:rPr lang="ja-JP" altLang="ja-JP" sz="1600" dirty="0">
                <a:latin typeface="HGP明朝B" panose="02020800000000000000" pitchFamily="18" charset="-128"/>
                <a:ea typeface="HGP明朝B" panose="02020800000000000000" pitchFamily="18" charset="-128"/>
              </a:rPr>
              <a:t>：</a:t>
            </a:r>
            <a:r>
              <a:rPr lang="en-US" altLang="ja-JP" sz="1600" dirty="0">
                <a:latin typeface="HGP明朝B" panose="02020800000000000000" pitchFamily="18" charset="-128"/>
                <a:ea typeface="HGP明朝B" panose="02020800000000000000" pitchFamily="18" charset="-128"/>
              </a:rPr>
              <a:t>20</a:t>
            </a:r>
            <a:r>
              <a:rPr lang="ja-JP" altLang="ja-JP" sz="1600" dirty="0">
                <a:latin typeface="HGP明朝B" panose="02020800000000000000" pitchFamily="18" charset="-128"/>
                <a:ea typeface="HGP明朝B" panose="02020800000000000000" pitchFamily="18" charset="-128"/>
              </a:rPr>
              <a:t>～</a:t>
            </a:r>
            <a:r>
              <a:rPr lang="en-US" altLang="ja-JP" sz="1600" dirty="0">
                <a:latin typeface="HGP明朝B" panose="02020800000000000000" pitchFamily="18" charset="-128"/>
                <a:ea typeface="HGP明朝B" panose="02020800000000000000" pitchFamily="18" charset="-128"/>
              </a:rPr>
              <a:t>16</a:t>
            </a:r>
            <a:r>
              <a:rPr lang="ja-JP" altLang="ja-JP" sz="1600" dirty="0">
                <a:latin typeface="HGP明朝B" panose="02020800000000000000" pitchFamily="18" charset="-128"/>
                <a:ea typeface="HGP明朝B" panose="02020800000000000000" pitchFamily="18" charset="-128"/>
              </a:rPr>
              <a:t>：</a:t>
            </a:r>
            <a:r>
              <a:rPr lang="en-US" altLang="ja-JP" sz="1600" dirty="0">
                <a:latin typeface="HGP明朝B" panose="02020800000000000000" pitchFamily="18" charset="-128"/>
                <a:ea typeface="HGP明朝B" panose="02020800000000000000" pitchFamily="18" charset="-128"/>
              </a:rPr>
              <a:t>20</a:t>
            </a:r>
            <a:endParaRPr lang="ja-JP" altLang="en-US" sz="1600" dirty="0"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-140074" y="6943393"/>
            <a:ext cx="6857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ja-JP" sz="2000" dirty="0">
                <a:latin typeface="HGP明朝B" pitchFamily="18" charset="-128"/>
                <a:ea typeface="HGP明朝B" pitchFamily="18" charset="-128"/>
              </a:rPr>
              <a:t>『</a:t>
            </a:r>
            <a:r>
              <a:rPr lang="ja-JP" altLang="en-US" sz="2400" dirty="0">
                <a:latin typeface="HGP明朝B" panose="02020800000000000000" pitchFamily="18" charset="-128"/>
                <a:ea typeface="HGP明朝B" panose="02020800000000000000" pitchFamily="18" charset="-128"/>
              </a:rPr>
              <a:t>　放射線治療の原理と緩和照射</a:t>
            </a:r>
            <a:r>
              <a:rPr lang="ja-JP" altLang="en-US" sz="2000" dirty="0">
                <a:latin typeface="HGP明朝B" panose="02020800000000000000" pitchFamily="18" charset="-128"/>
                <a:ea typeface="HGP明朝B" panose="02020800000000000000" pitchFamily="18" charset="-128"/>
              </a:rPr>
              <a:t>　</a:t>
            </a:r>
            <a:r>
              <a:rPr lang="ja-JP" altLang="ja-JP" sz="2000" dirty="0">
                <a:latin typeface="HGP明朝B" pitchFamily="18" charset="-128"/>
                <a:ea typeface="HGP明朝B" pitchFamily="18" charset="-128"/>
              </a:rPr>
              <a:t>』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382480" y="7460826"/>
            <a:ext cx="607085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1400" dirty="0">
                <a:latin typeface="HGP明朝B" pitchFamily="18" charset="-128"/>
                <a:ea typeface="HGP明朝B" pitchFamily="18" charset="-128"/>
              </a:rPr>
              <a:t>熊本大学大学院生命科学研究部 </a:t>
            </a:r>
            <a:r>
              <a:rPr lang="ja-JP" altLang="en-US" sz="1400" dirty="0">
                <a:latin typeface="HGP明朝B" pitchFamily="18" charset="-128"/>
                <a:ea typeface="HGP明朝B" pitchFamily="18" charset="-128"/>
              </a:rPr>
              <a:t>先端生命医療科学部門</a:t>
            </a:r>
            <a:endParaRPr lang="en-US" altLang="ja-JP" sz="1400" dirty="0">
              <a:latin typeface="HGP明朝B" pitchFamily="18" charset="-128"/>
              <a:ea typeface="HGP明朝B" pitchFamily="18" charset="-128"/>
            </a:endParaRPr>
          </a:p>
          <a:p>
            <a:pPr algn="r"/>
            <a:r>
              <a:rPr lang="zh-TW" altLang="en-US" sz="1400" dirty="0">
                <a:latin typeface="HGP明朝B" pitchFamily="18" charset="-128"/>
                <a:ea typeface="HGP明朝B" pitchFamily="18" charset="-128"/>
              </a:rPr>
              <a:t>医療技術科学講座 </a:t>
            </a:r>
            <a:r>
              <a:rPr lang="zh-CN" altLang="en-US" sz="1400" dirty="0">
                <a:latin typeface="HGP明朝B" pitchFamily="18" charset="-128"/>
                <a:ea typeface="HGP明朝B" pitchFamily="18" charset="-128"/>
              </a:rPr>
              <a:t>医用画像学分野</a:t>
            </a:r>
            <a:r>
              <a:rPr lang="ja-JP" altLang="en-US" sz="1400" dirty="0">
                <a:latin typeface="HGP明朝B" pitchFamily="18" charset="-128"/>
                <a:ea typeface="HGP明朝B" pitchFamily="18" charset="-128"/>
              </a:rPr>
              <a:t>　教授 </a:t>
            </a:r>
            <a:endParaRPr lang="en-US" altLang="ja-JP" sz="1400" dirty="0">
              <a:latin typeface="HGP明朝B" pitchFamily="18" charset="-128"/>
              <a:ea typeface="HGP明朝B" pitchFamily="18" charset="-128"/>
            </a:endParaRPr>
          </a:p>
          <a:p>
            <a:pPr algn="r"/>
            <a:r>
              <a:rPr lang="ja-JP" altLang="en-US" sz="1600" dirty="0">
                <a:latin typeface="HGP明朝B" pitchFamily="18" charset="-128"/>
                <a:ea typeface="HGP明朝B" pitchFamily="18" charset="-128"/>
              </a:rPr>
              <a:t>村上　龍次 </a:t>
            </a:r>
            <a:r>
              <a:rPr lang="ja-JP" altLang="ja-JP" sz="1400" dirty="0">
                <a:latin typeface="HGP明朝B" pitchFamily="18" charset="-128"/>
                <a:ea typeface="HGP明朝B" pitchFamily="18" charset="-128"/>
              </a:rPr>
              <a:t>先生</a:t>
            </a:r>
            <a:endParaRPr lang="ja-JP" altLang="ja-JP" sz="1600" dirty="0">
              <a:latin typeface="HGP明朝B" pitchFamily="18" charset="-128"/>
              <a:ea typeface="HGP明朝B" pitchFamily="18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93020" y="4787301"/>
            <a:ext cx="67609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HGP明朝B" panose="02020800000000000000" pitchFamily="18" charset="-128"/>
                <a:ea typeface="HGP明朝B" panose="02020800000000000000" pitchFamily="18" charset="-128"/>
              </a:rPr>
              <a:t>『</a:t>
            </a:r>
            <a:r>
              <a:rPr lang="ja-JP" altLang="en-US" dirty="0">
                <a:latin typeface="HGP明朝B" panose="02020800000000000000" pitchFamily="18" charset="-128"/>
                <a:ea typeface="HGP明朝B" panose="02020800000000000000" pitchFamily="18" charset="-128"/>
              </a:rPr>
              <a:t>当院におけるアブストラル舌下錠の使用状況と今後の課題</a:t>
            </a:r>
            <a:r>
              <a:rPr lang="en-US" altLang="ja-JP" dirty="0">
                <a:latin typeface="HGP明朝B" panose="02020800000000000000" pitchFamily="18" charset="-128"/>
                <a:ea typeface="HGP明朝B" panose="02020800000000000000" pitchFamily="18" charset="-128"/>
              </a:rPr>
              <a:t>(</a:t>
            </a:r>
            <a:r>
              <a:rPr lang="ja-JP" altLang="en-US" dirty="0">
                <a:latin typeface="HGP明朝B" panose="02020800000000000000" pitchFamily="18" charset="-128"/>
                <a:ea typeface="HGP明朝B" panose="02020800000000000000" pitchFamily="18" charset="-128"/>
              </a:rPr>
              <a:t>仮</a:t>
            </a:r>
            <a:r>
              <a:rPr lang="en-US" altLang="ja-JP" dirty="0">
                <a:latin typeface="HGP明朝B" panose="02020800000000000000" pitchFamily="18" charset="-128"/>
                <a:ea typeface="HGP明朝B" panose="02020800000000000000" pitchFamily="18" charset="-128"/>
              </a:rPr>
              <a:t>)』</a:t>
            </a:r>
            <a:endParaRPr lang="ja-JP" altLang="en-US" sz="2000" dirty="0"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772816" y="4194698"/>
            <a:ext cx="61154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400" dirty="0">
                <a:latin typeface="HGP明朝B" pitchFamily="18" charset="-128"/>
                <a:ea typeface="HGP明朝B" pitchFamily="18" charset="-128"/>
              </a:rPr>
              <a:t>座長</a:t>
            </a:r>
            <a:r>
              <a:rPr lang="ja-JP" altLang="en-US" sz="1400" dirty="0">
                <a:latin typeface="HGP明朝B" pitchFamily="18" charset="-128"/>
                <a:ea typeface="HGP明朝B" pitchFamily="18" charset="-128"/>
              </a:rPr>
              <a:t>：宮崎大学医学部附属病院 放射線科 楠原 和朗 </a:t>
            </a:r>
            <a:r>
              <a:rPr lang="zh-CN" altLang="en-US" sz="1400" dirty="0">
                <a:latin typeface="HGP明朝B" pitchFamily="18" charset="-128"/>
                <a:ea typeface="HGP明朝B" pitchFamily="18" charset="-128"/>
              </a:rPr>
              <a:t>先生</a:t>
            </a:r>
          </a:p>
        </p:txBody>
      </p:sp>
      <p:cxnSp>
        <p:nvCxnSpPr>
          <p:cNvPr id="13" name="直線コネクタ 12"/>
          <p:cNvCxnSpPr/>
          <p:nvPr/>
        </p:nvCxnSpPr>
        <p:spPr>
          <a:xfrm>
            <a:off x="268418" y="4108195"/>
            <a:ext cx="6324342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316654" y="6293749"/>
            <a:ext cx="6324342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51563" y="3196818"/>
            <a:ext cx="685452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P明朝B" pitchFamily="18" charset="-128"/>
                <a:ea typeface="HGP明朝B" pitchFamily="18" charset="-128"/>
              </a:rPr>
              <a:t>開会の辞　</a:t>
            </a:r>
            <a:r>
              <a:rPr lang="ja-JP" altLang="en-US" sz="1400" dirty="0">
                <a:latin typeface="HGP明朝B" pitchFamily="18" charset="-128"/>
                <a:ea typeface="HGP明朝B" pitchFamily="18" charset="-128"/>
              </a:rPr>
              <a:t>宮崎大学医学部 病態解析医学講座 放射線医学分野 教授 平井 俊範 </a:t>
            </a:r>
            <a:r>
              <a:rPr lang="ja-JP" altLang="ja-JP" sz="1400" dirty="0">
                <a:latin typeface="HGP明朝B" pitchFamily="18" charset="-128"/>
                <a:ea typeface="HGP明朝B" pitchFamily="18" charset="-128"/>
              </a:rPr>
              <a:t>先生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88D6034C-5919-478E-8330-D39169862B20}"/>
              </a:ext>
            </a:extLst>
          </p:cNvPr>
          <p:cNvSpPr/>
          <p:nvPr/>
        </p:nvSpPr>
        <p:spPr>
          <a:xfrm>
            <a:off x="471809" y="2421422"/>
            <a:ext cx="608287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P明朝B" pitchFamily="18" charset="-128"/>
                <a:ea typeface="HGP明朝B" pitchFamily="18" charset="-128"/>
              </a:rPr>
              <a:t>情報提供　　「疼痛治療に関する最近の話題」</a:t>
            </a:r>
            <a:endParaRPr lang="en-US" altLang="ja-JP" sz="1600" dirty="0">
              <a:latin typeface="HGP明朝B" pitchFamily="18" charset="-128"/>
              <a:ea typeface="HGP明朝B" pitchFamily="18" charset="-128"/>
            </a:endParaRPr>
          </a:p>
          <a:p>
            <a:pPr algn="r"/>
            <a:r>
              <a:rPr lang="ja-JP" altLang="en-US" sz="1400" dirty="0">
                <a:latin typeface="HGP明朝B" pitchFamily="18" charset="-128"/>
                <a:ea typeface="HGP明朝B" pitchFamily="18" charset="-128"/>
              </a:rPr>
              <a:t>協和発酵キリン株式会社</a:t>
            </a:r>
            <a:endParaRPr lang="ja-JP" altLang="ja-JP" sz="1200" dirty="0">
              <a:latin typeface="HGP明朝B" pitchFamily="18" charset="-128"/>
              <a:ea typeface="HGP明朝B" pitchFamily="18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5E2169EE-F7CA-4BF1-B311-65D1FCD2E8F1}"/>
              </a:ext>
            </a:extLst>
          </p:cNvPr>
          <p:cNvSpPr/>
          <p:nvPr/>
        </p:nvSpPr>
        <p:spPr>
          <a:xfrm>
            <a:off x="538084" y="5259385"/>
            <a:ext cx="60708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ja-JP" altLang="en-US" sz="1400" dirty="0">
                <a:latin typeface="HGP明朝B" pitchFamily="18" charset="-128"/>
                <a:ea typeface="HGP明朝B" pitchFamily="18" charset="-128"/>
              </a:rPr>
              <a:t>医療法人同心会古賀総合病院 緩和ケアチーム 緩和ケア認定薬剤師</a:t>
            </a:r>
            <a:endParaRPr lang="en-US" altLang="ja-JP" sz="1400" dirty="0">
              <a:latin typeface="HGP明朝B" pitchFamily="18" charset="-128"/>
              <a:ea typeface="HGP明朝B" pitchFamily="18" charset="-128"/>
            </a:endParaRPr>
          </a:p>
          <a:p>
            <a:pPr algn="r"/>
            <a:r>
              <a:rPr lang="ja-JP" altLang="en-US" sz="1400" dirty="0">
                <a:latin typeface="HGP明朝B" pitchFamily="18" charset="-128"/>
                <a:ea typeface="HGP明朝B" pitchFamily="18" charset="-128"/>
              </a:rPr>
              <a:t>杉田 昌子 先生</a:t>
            </a:r>
            <a:endParaRPr lang="ja-JP" altLang="ja-JP" sz="1600" dirty="0">
              <a:latin typeface="HGP明朝B" pitchFamily="18" charset="-128"/>
              <a:ea typeface="HGP明朝B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2847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2005</TotalTime>
  <Words>158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HGP明朝B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塩野義製薬株式会社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Nara, Hiroshi(HCWJD)奈良 宏</dc:creator>
  <cp:lastModifiedBy>高橋由昌</cp:lastModifiedBy>
  <cp:revision>74</cp:revision>
  <cp:lastPrinted>2018-05-08T00:45:42Z</cp:lastPrinted>
  <dcterms:created xsi:type="dcterms:W3CDTF">2013-12-05T02:08:45Z</dcterms:created>
  <dcterms:modified xsi:type="dcterms:W3CDTF">2018-05-08T00:48:29Z</dcterms:modified>
</cp:coreProperties>
</file>