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78" r:id="rId2"/>
    <p:sldId id="267" r:id="rId3"/>
    <p:sldId id="269" r:id="rId4"/>
    <p:sldId id="261" r:id="rId5"/>
    <p:sldId id="276" r:id="rId6"/>
    <p:sldId id="277" r:id="rId7"/>
    <p:sldId id="273" r:id="rId8"/>
    <p:sldId id="263" r:id="rId9"/>
    <p:sldId id="265" r:id="rId10"/>
    <p:sldId id="266" r:id="rId11"/>
    <p:sldId id="264" r:id="rId12"/>
    <p:sldId id="270" r:id="rId13"/>
    <p:sldId id="271" r:id="rId14"/>
    <p:sldId id="274" r:id="rId15"/>
    <p:sldId id="268" r:id="rId16"/>
    <p:sldId id="257" r:id="rId17"/>
    <p:sldId id="258" r:id="rId18"/>
    <p:sldId id="275" r:id="rId19"/>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761" autoAdjust="0"/>
  </p:normalViewPr>
  <p:slideViewPr>
    <p:cSldViewPr>
      <p:cViewPr varScale="1">
        <p:scale>
          <a:sx n="72" d="100"/>
          <a:sy n="72" d="100"/>
        </p:scale>
        <p:origin x="84" y="66"/>
      </p:cViewPr>
      <p:guideLst>
        <p:guide orient="horz" pos="2160"/>
        <p:guide pos="2880"/>
      </p:guideLst>
    </p:cSldViewPr>
  </p:slideViewPr>
  <p:notesTextViewPr>
    <p:cViewPr>
      <p:scale>
        <a:sx n="1" d="1"/>
        <a:sy n="1" d="1"/>
      </p:scale>
      <p:origin x="0" y="0"/>
    </p:cViewPr>
  </p:notesTextViewPr>
  <p:sorterViewPr>
    <p:cViewPr>
      <p:scale>
        <a:sx n="100" d="100"/>
        <a:sy n="100" d="100"/>
      </p:scale>
      <p:origin x="0" y="3552"/>
    </p:cViewPr>
  </p:sorterViewPr>
  <p:notesViewPr>
    <p:cSldViewPr>
      <p:cViewPr varScale="1">
        <p:scale>
          <a:sx n="59" d="100"/>
          <a:sy n="59" d="100"/>
        </p:scale>
        <p:origin x="3156" y="66"/>
      </p:cViewPr>
      <p:guideLst>
        <p:guide orient="horz" pos="3224"/>
        <p:guide pos="22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フッター プレースホルダー 3"/>
          <p:cNvSpPr>
            <a:spLocks noGrp="1"/>
          </p:cNvSpPr>
          <p:nvPr>
            <p:ph type="ftr" sz="quarter" idx="2"/>
          </p:nvPr>
        </p:nvSpPr>
        <p:spPr>
          <a:xfrm>
            <a:off x="0" y="9719598"/>
            <a:ext cx="3077739" cy="511653"/>
          </a:xfrm>
          <a:prstGeom prst="rect">
            <a:avLst/>
          </a:prstGeom>
        </p:spPr>
        <p:txBody>
          <a:bodyPr vert="horz" lIns="95392" tIns="47696" rIns="95392" bIns="4769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093" y="9719598"/>
            <a:ext cx="3077739" cy="511653"/>
          </a:xfrm>
          <a:prstGeom prst="rect">
            <a:avLst/>
          </a:prstGeom>
        </p:spPr>
        <p:txBody>
          <a:bodyPr vert="horz" lIns="95392" tIns="47696" rIns="95392" bIns="47696" rtlCol="0" anchor="b"/>
          <a:lstStyle>
            <a:lvl1pPr algn="r">
              <a:defRPr sz="1200"/>
            </a:lvl1pPr>
          </a:lstStyle>
          <a:p>
            <a:fld id="{72BA6AFE-59A7-429D-8C14-FFBE08F20274}" type="slidenum">
              <a:rPr kumimoji="1" lang="ja-JP" altLang="en-US" smtClean="0"/>
              <a:t>‹#›</a:t>
            </a:fld>
            <a:endParaRPr kumimoji="1" lang="ja-JP" altLang="en-US"/>
          </a:p>
        </p:txBody>
      </p:sp>
    </p:spTree>
    <p:extLst>
      <p:ext uri="{BB962C8B-B14F-4D97-AF65-F5344CB8AC3E}">
        <p14:creationId xmlns:p14="http://schemas.microsoft.com/office/powerpoint/2010/main" val="39379542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1653"/>
          </a:xfrm>
          <a:prstGeom prst="rect">
            <a:avLst/>
          </a:prstGeom>
        </p:spPr>
        <p:txBody>
          <a:bodyPr vert="horz" lIns="95392" tIns="47696" rIns="95392" bIns="4769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3" y="0"/>
            <a:ext cx="3077739" cy="511653"/>
          </a:xfrm>
          <a:prstGeom prst="rect">
            <a:avLst/>
          </a:prstGeom>
        </p:spPr>
        <p:txBody>
          <a:bodyPr vert="horz" lIns="95392" tIns="47696" rIns="95392" bIns="47696" rtlCol="0"/>
          <a:lstStyle>
            <a:lvl1pPr algn="r">
              <a:defRPr sz="1200"/>
            </a:lvl1pPr>
          </a:lstStyle>
          <a:p>
            <a:fld id="{C249B95C-EFAE-492F-9275-046FA4E73B9B}" type="datetime1">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5392" tIns="47696" rIns="95392" bIns="47696" rtlCol="0" anchor="ctr"/>
          <a:lstStyle/>
          <a:p>
            <a:endParaRPr lang="ja-JP" altLang="en-US"/>
          </a:p>
        </p:txBody>
      </p:sp>
      <p:sp>
        <p:nvSpPr>
          <p:cNvPr id="5" name="ノート プレースホルダー 4"/>
          <p:cNvSpPr>
            <a:spLocks noGrp="1"/>
          </p:cNvSpPr>
          <p:nvPr>
            <p:ph type="body" sz="quarter" idx="3"/>
          </p:nvPr>
        </p:nvSpPr>
        <p:spPr>
          <a:xfrm>
            <a:off x="710249" y="4860689"/>
            <a:ext cx="5681980" cy="4604862"/>
          </a:xfrm>
          <a:prstGeom prst="rect">
            <a:avLst/>
          </a:prstGeom>
        </p:spPr>
        <p:txBody>
          <a:bodyPr vert="horz" lIns="95392" tIns="47696" rIns="95392" bIns="4769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1653"/>
          </a:xfrm>
          <a:prstGeom prst="rect">
            <a:avLst/>
          </a:prstGeom>
        </p:spPr>
        <p:txBody>
          <a:bodyPr vert="horz" lIns="95392" tIns="47696" rIns="95392" bIns="4769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3" y="9719598"/>
            <a:ext cx="3077739" cy="511653"/>
          </a:xfrm>
          <a:prstGeom prst="rect">
            <a:avLst/>
          </a:prstGeom>
        </p:spPr>
        <p:txBody>
          <a:bodyPr vert="horz" lIns="95392" tIns="47696" rIns="95392" bIns="47696" rtlCol="0" anchor="b"/>
          <a:lstStyle>
            <a:lvl1pPr algn="r">
              <a:defRPr sz="1200"/>
            </a:lvl1pPr>
          </a:lstStyle>
          <a:p>
            <a:fld id="{A4F85C20-1F6A-4912-99F9-F08803B6F5E6}" type="slidenum">
              <a:rPr kumimoji="1" lang="ja-JP" altLang="en-US" smtClean="0"/>
              <a:pPr/>
              <a:t>‹#›</a:t>
            </a:fld>
            <a:endParaRPr kumimoji="1" lang="ja-JP" altLang="en-US"/>
          </a:p>
        </p:txBody>
      </p:sp>
    </p:spTree>
    <p:extLst>
      <p:ext uri="{BB962C8B-B14F-4D97-AF65-F5344CB8AC3E}">
        <p14:creationId xmlns:p14="http://schemas.microsoft.com/office/powerpoint/2010/main" val="40202730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F85C20-1F6A-4912-99F9-F08803B6F5E6}" type="slidenum">
              <a:rPr kumimoji="1" lang="ja-JP" altLang="en-US" smtClean="0"/>
              <a:pPr/>
              <a:t>1</a:t>
            </a:fld>
            <a:endParaRPr kumimoji="1" lang="ja-JP" altLang="en-US"/>
          </a:p>
        </p:txBody>
      </p:sp>
    </p:spTree>
    <p:extLst>
      <p:ext uri="{BB962C8B-B14F-4D97-AF65-F5344CB8AC3E}">
        <p14:creationId xmlns:p14="http://schemas.microsoft.com/office/powerpoint/2010/main" val="1808986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4F85C20-1F6A-4912-99F9-F08803B6F5E6}" type="slidenum">
              <a:rPr kumimoji="1" lang="ja-JP" altLang="en-US" smtClean="0"/>
              <a:pPr/>
              <a:t>2</a:t>
            </a:fld>
            <a:endParaRPr kumimoji="1" lang="ja-JP" altLang="en-US"/>
          </a:p>
        </p:txBody>
      </p:sp>
    </p:spTree>
    <p:extLst>
      <p:ext uri="{BB962C8B-B14F-4D97-AF65-F5344CB8AC3E}">
        <p14:creationId xmlns:p14="http://schemas.microsoft.com/office/powerpoint/2010/main" val="35594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69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41315" name="ノート プレースホルダ 2"/>
          <p:cNvSpPr>
            <a:spLocks noGrp="1"/>
          </p:cNvSpPr>
          <p:nvPr>
            <p:ph type="body" idx="1"/>
          </p:nvPr>
        </p:nvSpPr>
        <p:spPr bwMode="auto"/>
        <p:txBody>
          <a:bodyPr wrap="square" numCol="1" anchor="t" anchorCtr="0" compatLnSpc="1">
            <a:prstTxWarp prst="textNoShape">
              <a:avLst/>
            </a:prstTxWarp>
          </a:bodyPr>
          <a:lstStyle/>
          <a:p>
            <a:pPr indent="69556">
              <a:defRPr/>
            </a:pPr>
            <a:r>
              <a:rPr lang="ja-JP" altLang="en-US" dirty="0">
                <a:latin typeface="ＭＳ Ｐゴシック" pitchFamily="50" charset="-128"/>
                <a:cs typeface="Times New Roman" pitchFamily="18" charset="0"/>
              </a:rPr>
              <a:t>（薬剤師　　　　　　　　　　　  平原　康寿）</a:t>
            </a:r>
            <a:endParaRPr lang="en-US" altLang="ja-JP" dirty="0">
              <a:latin typeface="ＭＳ Ｐゴシック" pitchFamily="50" charset="-128"/>
            </a:endParaRPr>
          </a:p>
          <a:p>
            <a:pPr indent="69556">
              <a:defRPr/>
            </a:pPr>
            <a:r>
              <a:rPr lang="ja-JP" altLang="en-US" dirty="0">
                <a:latin typeface="ＭＳ Ｐゴシック" pitchFamily="50" charset="-128"/>
                <a:cs typeface="Times New Roman" pitchFamily="18" charset="0"/>
              </a:rPr>
              <a:t>医事課　　　　　　　　　　　　鷹取　あき　</a:t>
            </a:r>
            <a:endParaRPr lang="en-US" altLang="zh-CN" dirty="0"/>
          </a:p>
          <a:p>
            <a:pPr>
              <a:defRPr/>
            </a:pPr>
            <a:r>
              <a:rPr lang="zh-CN" altLang="en-US" dirty="0"/>
              <a:t>宮崎大学医学部医事課</a:t>
            </a:r>
          </a:p>
          <a:p>
            <a:pPr>
              <a:defRPr/>
            </a:pPr>
            <a:r>
              <a:rPr lang="zh-TW" altLang="en-US" dirty="0"/>
              <a:t>医療安全係　訴訟担当係長</a:t>
            </a:r>
            <a:endParaRPr lang="en-US" altLang="ja-JP" dirty="0"/>
          </a:p>
          <a:p>
            <a:pPr>
              <a:defRPr/>
            </a:pPr>
            <a:r>
              <a:rPr lang="ja-JP" altLang="en-US" dirty="0"/>
              <a:t>講習会の出席状況、議事録の作成など</a:t>
            </a:r>
          </a:p>
          <a:p>
            <a:pPr>
              <a:defRPr/>
            </a:pPr>
            <a:endParaRPr lang="ja-JP" altLang="en-US" dirty="0"/>
          </a:p>
        </p:txBody>
      </p:sp>
      <p:sp>
        <p:nvSpPr>
          <p:cNvPr id="88269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144727-278F-4DFE-8613-13F1AC44BA0F}" type="slidenum">
              <a:rPr lang="ja-JP" altLang="en-US" smtClean="0">
                <a:latin typeface="Arial" pitchFamily="34" charset="0"/>
              </a:rPr>
              <a:pPr/>
              <a:t>3</a:t>
            </a:fld>
            <a:endParaRPr lang="ja-JP" altLang="en-US">
              <a:latin typeface="Arial" pitchFamily="34" charset="0"/>
            </a:endParaRPr>
          </a:p>
        </p:txBody>
      </p:sp>
    </p:spTree>
    <p:extLst>
      <p:ext uri="{BB962C8B-B14F-4D97-AF65-F5344CB8AC3E}">
        <p14:creationId xmlns:p14="http://schemas.microsoft.com/office/powerpoint/2010/main" val="885143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63615A1-961A-425F-A329-3AB962BBCE77}" type="slidenum">
              <a:rPr lang="en-US" altLang="ja-JP" smtClean="0">
                <a:latin typeface="Arial" pitchFamily="34" charset="0"/>
              </a:rPr>
              <a:pPr/>
              <a:t>15</a:t>
            </a:fld>
            <a:endParaRPr lang="en-US" altLang="ja-JP">
              <a:latin typeface="Arial" pitchFamily="34" charset="0"/>
            </a:endParaRPr>
          </a:p>
        </p:txBody>
      </p:sp>
      <p:sp>
        <p:nvSpPr>
          <p:cNvPr id="886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6788"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a:p>
        </p:txBody>
      </p:sp>
    </p:spTree>
    <p:extLst>
      <p:ext uri="{BB962C8B-B14F-4D97-AF65-F5344CB8AC3E}">
        <p14:creationId xmlns:p14="http://schemas.microsoft.com/office/powerpoint/2010/main" val="1274354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投与理由：当院の届出書では、処方する医師が理由から選択するか、または「その他」を選択して自由記載することとなっています。</a:t>
            </a:r>
            <a:endParaRPr kumimoji="1" lang="en-US" altLang="ja-JP" dirty="0"/>
          </a:p>
          <a:p>
            <a:r>
              <a:rPr lang="ja-JP" altLang="en-US" dirty="0"/>
              <a:t>・</a:t>
            </a:r>
            <a:r>
              <a:rPr lang="ja-JP" altLang="ja-JP" dirty="0"/>
              <a:t>抗</a:t>
            </a:r>
            <a:r>
              <a:rPr lang="en-US" altLang="ja-JP" dirty="0"/>
              <a:t>MRSA</a:t>
            </a:r>
            <a:r>
              <a:rPr lang="ja-JP" altLang="ja-JP" dirty="0"/>
              <a:t>薬の</a:t>
            </a:r>
            <a:r>
              <a:rPr lang="en-US" altLang="ja-JP" dirty="0"/>
              <a:t>definitive therapy</a:t>
            </a:r>
            <a:r>
              <a:rPr lang="ja-JP" altLang="en-US" dirty="0"/>
              <a:t>：</a:t>
            </a:r>
            <a:r>
              <a:rPr lang="ja-JP" altLang="ja-JP" dirty="0"/>
              <a:t>βラクタム薬耐性のグラム陽性球菌感染症（</a:t>
            </a:r>
            <a:r>
              <a:rPr lang="en-US" altLang="ja-JP" dirty="0"/>
              <a:t>MRSA</a:t>
            </a:r>
            <a:r>
              <a:rPr lang="ja-JP" altLang="ja-JP" dirty="0"/>
              <a:t>、</a:t>
            </a:r>
            <a:r>
              <a:rPr lang="en-US" altLang="ja-JP" dirty="0"/>
              <a:t>MRSE</a:t>
            </a:r>
            <a:r>
              <a:rPr lang="ja-JP" altLang="ja-JP" dirty="0"/>
              <a:t>など）</a:t>
            </a:r>
          </a:p>
          <a:p>
            <a:r>
              <a:rPr lang="ja-JP" altLang="en-US" dirty="0"/>
              <a:t>・</a:t>
            </a:r>
            <a:r>
              <a:rPr lang="ja-JP" altLang="ja-JP" dirty="0"/>
              <a:t>抗</a:t>
            </a:r>
            <a:r>
              <a:rPr lang="en-US" altLang="ja-JP" dirty="0"/>
              <a:t>MRSA</a:t>
            </a:r>
            <a:r>
              <a:rPr lang="ja-JP" altLang="ja-JP" dirty="0"/>
              <a:t>薬の</a:t>
            </a:r>
            <a:r>
              <a:rPr lang="en-US" altLang="ja-JP" dirty="0"/>
              <a:t>empiric therapy</a:t>
            </a:r>
            <a:r>
              <a:rPr lang="ja-JP" altLang="en-US" dirty="0"/>
              <a:t>：</a:t>
            </a:r>
            <a:r>
              <a:rPr lang="en-US" altLang="ja-JP" dirty="0"/>
              <a:t>①</a:t>
            </a:r>
            <a:r>
              <a:rPr lang="ja-JP" altLang="ja-JP" dirty="0"/>
              <a:t>グラム陽性球菌が検出され、上記</a:t>
            </a:r>
            <a:r>
              <a:rPr lang="ja-JP" altLang="en-US" dirty="0"/>
              <a:t>の菌の</a:t>
            </a:r>
            <a:r>
              <a:rPr lang="ja-JP" altLang="ja-JP" dirty="0"/>
              <a:t>感染</a:t>
            </a:r>
            <a:r>
              <a:rPr lang="ja-JP" altLang="en-US" dirty="0"/>
              <a:t>が疑われる、</a:t>
            </a:r>
            <a:r>
              <a:rPr lang="en-US" altLang="ja-JP" dirty="0"/>
              <a:t>②</a:t>
            </a:r>
            <a:r>
              <a:rPr lang="ja-JP" altLang="ja-JP" dirty="0"/>
              <a:t>重症感染症で</a:t>
            </a:r>
            <a:r>
              <a:rPr lang="en-US" altLang="ja-JP" dirty="0"/>
              <a:t>MRSA</a:t>
            </a:r>
            <a:r>
              <a:rPr lang="ja-JP" altLang="ja-JP" dirty="0"/>
              <a:t>をカバーする必要がある（カテーテル関連血流感染、手術部位感染など）</a:t>
            </a:r>
            <a:r>
              <a:rPr lang="ja-JP" altLang="en-US" dirty="0"/>
              <a:t>など</a:t>
            </a:r>
            <a:endParaRPr kumimoji="1" lang="en-US" altLang="ja-JP" dirty="0"/>
          </a:p>
          <a:p>
            <a:r>
              <a:rPr kumimoji="1" lang="ja-JP" altLang="en-US" dirty="0"/>
              <a:t>*目的：投与理由の明確化を図り、適切な抗菌薬使用を促進するためです。</a:t>
            </a:r>
            <a:endParaRPr kumimoji="1" lang="en-US" altLang="ja-JP" dirty="0"/>
          </a:p>
          <a:p>
            <a:endParaRPr kumimoji="1" lang="en-US" altLang="ja-JP" dirty="0"/>
          </a:p>
          <a:p>
            <a:r>
              <a:rPr kumimoji="1" lang="en-US" altLang="ja-JP" dirty="0"/>
              <a:t>MRSA</a:t>
            </a:r>
            <a:r>
              <a:rPr kumimoji="1" lang="ja-JP" altLang="en-US" dirty="0"/>
              <a:t>感染：保菌例はカウントしない、実際に</a:t>
            </a:r>
            <a:r>
              <a:rPr kumimoji="1" lang="en-US" altLang="ja-JP" dirty="0"/>
              <a:t>MRSA</a:t>
            </a:r>
            <a:r>
              <a:rPr kumimoji="1" lang="ja-JP" altLang="en-US" dirty="0"/>
              <a:t>による感染症の数を記載します。</a:t>
            </a:r>
            <a:endParaRPr kumimoji="1" lang="en-US" altLang="ja-JP" dirty="0"/>
          </a:p>
          <a:p>
            <a:r>
              <a:rPr kumimoji="1" lang="ja-JP" altLang="en-US" dirty="0"/>
              <a:t>*目的：</a:t>
            </a:r>
            <a:r>
              <a:rPr kumimoji="1" lang="en-US" altLang="ja-JP" dirty="0"/>
              <a:t>MRSA</a:t>
            </a:r>
            <a:r>
              <a:rPr kumimoji="1" lang="ja-JP" altLang="en-US" dirty="0"/>
              <a:t>感染症の発生動向のチェック、感染対策につなげるためです。</a:t>
            </a:r>
            <a:endParaRPr kumimoji="1" lang="en-US" altLang="ja-JP" dirty="0"/>
          </a:p>
          <a:p>
            <a:endParaRPr kumimoji="1" lang="en-US" altLang="ja-JP" dirty="0"/>
          </a:p>
          <a:p>
            <a:r>
              <a:rPr kumimoji="1" lang="en-US" altLang="ja-JP" dirty="0"/>
              <a:t>TDM</a:t>
            </a:r>
            <a:r>
              <a:rPr kumimoji="1" lang="ja-JP" altLang="en-US" dirty="0"/>
              <a:t>実施率：</a:t>
            </a:r>
            <a:r>
              <a:rPr kumimoji="1" lang="en-US" altLang="ja-JP" dirty="0"/>
              <a:t>VCM, TEIC, ABK</a:t>
            </a:r>
            <a:r>
              <a:rPr kumimoji="1" lang="ja-JP" altLang="en-US" dirty="0"/>
              <a:t>を</a:t>
            </a:r>
            <a:r>
              <a:rPr kumimoji="1" lang="en-US" altLang="ja-JP" dirty="0"/>
              <a:t>5</a:t>
            </a:r>
            <a:r>
              <a:rPr kumimoji="1" lang="ja-JP" altLang="en-US" dirty="0"/>
              <a:t>日間以上使用した場合は</a:t>
            </a:r>
            <a:r>
              <a:rPr kumimoji="1" lang="en-US" altLang="ja-JP" dirty="0"/>
              <a:t>TDM</a:t>
            </a:r>
            <a:r>
              <a:rPr kumimoji="1" lang="ja-JP" altLang="en-US" dirty="0"/>
              <a:t>実施を推奨します。これに該当する症例のうち何症例が実際に</a:t>
            </a:r>
            <a:r>
              <a:rPr kumimoji="1" lang="en-US" altLang="ja-JP" dirty="0"/>
              <a:t>TDM</a:t>
            </a:r>
            <a:r>
              <a:rPr kumimoji="1" lang="ja-JP" altLang="en-US" dirty="0"/>
              <a:t>を行っているかで実施率を計算します。</a:t>
            </a:r>
            <a:endParaRPr kumimoji="1" lang="en-US" altLang="ja-JP" dirty="0"/>
          </a:p>
          <a:p>
            <a:r>
              <a:rPr kumimoji="1" lang="ja-JP" altLang="en-US" dirty="0"/>
              <a:t>*目的：抗</a:t>
            </a:r>
            <a:r>
              <a:rPr kumimoji="1" lang="en-US" altLang="ja-JP" dirty="0"/>
              <a:t>MRSA</a:t>
            </a:r>
            <a:r>
              <a:rPr kumimoji="1" lang="ja-JP" altLang="en-US" dirty="0"/>
              <a:t>薬の適正使用を推進するためです。</a:t>
            </a:r>
            <a:endParaRPr kumimoji="1" lang="en-US" altLang="ja-JP" dirty="0"/>
          </a:p>
          <a:p>
            <a:endParaRPr kumimoji="1" lang="en-US" altLang="ja-JP" dirty="0"/>
          </a:p>
          <a:p>
            <a:r>
              <a:rPr kumimoji="1" lang="ja-JP" altLang="en-US" dirty="0"/>
              <a:t>長期投与例：</a:t>
            </a:r>
            <a:r>
              <a:rPr kumimoji="1" lang="en-US" altLang="ja-JP" dirty="0"/>
              <a:t>14</a:t>
            </a:r>
            <a:r>
              <a:rPr kumimoji="1" lang="ja-JP" altLang="en-US" dirty="0"/>
              <a:t>日以上を長期投与とします。</a:t>
            </a:r>
            <a:endParaRPr kumimoji="1" lang="en-US" altLang="ja-JP" dirty="0"/>
          </a:p>
          <a:p>
            <a:r>
              <a:rPr kumimoji="1" lang="ja-JP" altLang="en-US" dirty="0"/>
              <a:t>*目的：不要な長期投与による副作用や耐性菌の出現を</a:t>
            </a:r>
            <a:r>
              <a:rPr kumimoji="1" lang="ja-JP" altLang="en-US"/>
              <a:t>抑制するためです。</a:t>
            </a:r>
            <a:endParaRPr kumimoji="1" lang="ja-JP" altLang="en-US" dirty="0"/>
          </a:p>
        </p:txBody>
      </p:sp>
      <p:sp>
        <p:nvSpPr>
          <p:cNvPr id="4" name="スライド番号プレースホルダー 3"/>
          <p:cNvSpPr>
            <a:spLocks noGrp="1"/>
          </p:cNvSpPr>
          <p:nvPr>
            <p:ph type="sldNum" sz="quarter" idx="10"/>
          </p:nvPr>
        </p:nvSpPr>
        <p:spPr/>
        <p:txBody>
          <a:bodyPr/>
          <a:lstStyle/>
          <a:p>
            <a:fld id="{A4F85C20-1F6A-4912-99F9-F08803B6F5E6}" type="slidenum">
              <a:rPr kumimoji="1" lang="ja-JP" altLang="en-US" smtClean="0"/>
              <a:pPr/>
              <a:t>16</a:t>
            </a:fld>
            <a:endParaRPr kumimoji="1" lang="ja-JP" altLang="en-US"/>
          </a:p>
        </p:txBody>
      </p:sp>
    </p:spTree>
    <p:extLst>
      <p:ext uri="{BB962C8B-B14F-4D97-AF65-F5344CB8AC3E}">
        <p14:creationId xmlns:p14="http://schemas.microsoft.com/office/powerpoint/2010/main" val="1777475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・カルバペネム計抗菌</a:t>
            </a:r>
            <a:r>
              <a:rPr lang="ja-JP" altLang="ja-JP" dirty="0"/>
              <a:t>薬の</a:t>
            </a:r>
            <a:r>
              <a:rPr lang="en-US" altLang="ja-JP" dirty="0"/>
              <a:t>definitive therapy</a:t>
            </a:r>
            <a:r>
              <a:rPr lang="ja-JP" altLang="en-US" dirty="0"/>
              <a:t>：</a:t>
            </a:r>
            <a:r>
              <a:rPr lang="en-US" altLang="ja-JP" dirty="0"/>
              <a:t>ESBL</a:t>
            </a:r>
            <a:r>
              <a:rPr lang="ja-JP" altLang="ja-JP" dirty="0"/>
              <a:t>産生菌や他の薬剤に耐性のある緑膿菌などカルバペネム以外では治療困難な細菌による感染症</a:t>
            </a:r>
            <a:r>
              <a:rPr lang="ja-JP" altLang="ja-JP" dirty="0">
                <a:effectLst/>
              </a:rPr>
              <a:t> </a:t>
            </a:r>
            <a:endParaRPr lang="ja-JP" altLang="ja-JP" dirty="0"/>
          </a:p>
          <a:p>
            <a:r>
              <a:rPr lang="ja-JP" altLang="en-US" dirty="0"/>
              <a:t>・</a:t>
            </a:r>
            <a:r>
              <a:rPr lang="ja-JP" altLang="ja-JP" dirty="0"/>
              <a:t>抗</a:t>
            </a:r>
            <a:r>
              <a:rPr lang="en-US" altLang="ja-JP" dirty="0"/>
              <a:t>MRSA</a:t>
            </a:r>
            <a:r>
              <a:rPr lang="ja-JP" altLang="ja-JP" dirty="0"/>
              <a:t>薬の</a:t>
            </a:r>
            <a:r>
              <a:rPr lang="en-US" altLang="ja-JP" dirty="0"/>
              <a:t>empiric therapy</a:t>
            </a:r>
            <a:r>
              <a:rPr lang="ja-JP" altLang="en-US" dirty="0"/>
              <a:t>：</a:t>
            </a:r>
            <a:r>
              <a:rPr lang="en-US" altLang="ja-JP" dirty="0"/>
              <a:t>①</a:t>
            </a:r>
            <a:r>
              <a:rPr lang="ja-JP" altLang="ja-JP" dirty="0"/>
              <a:t>重症感染症、</a:t>
            </a:r>
            <a:r>
              <a:rPr lang="en-US" altLang="ja-JP" dirty="0"/>
              <a:t>②</a:t>
            </a:r>
            <a:r>
              <a:rPr lang="ja-JP" altLang="ja-JP" dirty="0"/>
              <a:t>発熱性好中球減少症に伴う感染症</a:t>
            </a:r>
            <a:r>
              <a:rPr lang="ja-JP" altLang="en-US" dirty="0"/>
              <a:t>、</a:t>
            </a:r>
            <a:r>
              <a:rPr lang="en-US" altLang="ja-JP" dirty="0"/>
              <a:t>③</a:t>
            </a:r>
            <a:r>
              <a:rPr lang="ja-JP" altLang="ja-JP" dirty="0"/>
              <a:t>初期抗菌薬が無効で上記が疑われる感染症</a:t>
            </a:r>
            <a:r>
              <a:rPr lang="ja-JP" altLang="en-US" dirty="0"/>
              <a:t>など</a:t>
            </a:r>
            <a:endParaRPr kumimoji="1" lang="en-US" altLang="ja-JP" dirty="0"/>
          </a:p>
          <a:p>
            <a:r>
              <a:rPr kumimoji="1" lang="ja-JP" altLang="en-US" dirty="0"/>
              <a:t>*目的：投与理由の明確化を図り、適切な抗菌薬使用を促進するためです。</a:t>
            </a:r>
            <a:endParaRPr kumimoji="1" lang="en-US" altLang="ja-JP" dirty="0"/>
          </a:p>
          <a:p>
            <a:endParaRPr kumimoji="1" lang="en-US" altLang="ja-JP" dirty="0"/>
          </a:p>
          <a:p>
            <a:r>
              <a:rPr kumimoji="1" lang="ja-JP" altLang="en-US" dirty="0"/>
              <a:t>「培養なし」症例数：治療</a:t>
            </a:r>
            <a:r>
              <a:rPr kumimoji="1" lang="en-US" altLang="ja-JP" dirty="0"/>
              <a:t>(</a:t>
            </a:r>
            <a:r>
              <a:rPr kumimoji="1" lang="ja-JP" altLang="en-US" dirty="0"/>
              <a:t>カルバペネム投与</a:t>
            </a:r>
            <a:r>
              <a:rPr kumimoji="1" lang="en-US" altLang="ja-JP" dirty="0"/>
              <a:t>)</a:t>
            </a:r>
            <a:r>
              <a:rPr kumimoji="1" lang="ja-JP" altLang="en-US" dirty="0"/>
              <a:t>開始の前後</a:t>
            </a:r>
            <a:r>
              <a:rPr kumimoji="1" lang="en-US" altLang="ja-JP" dirty="0"/>
              <a:t>2</a:t>
            </a:r>
            <a:r>
              <a:rPr kumimoji="1" lang="ja-JP" altLang="en-US" dirty="0"/>
              <a:t>日間に感染源・起因菌を特定するための培養検査を行っていない症例をチェックします。</a:t>
            </a:r>
            <a:endParaRPr kumimoji="1" lang="en-US" altLang="ja-JP" dirty="0"/>
          </a:p>
          <a:p>
            <a:r>
              <a:rPr kumimoji="1" lang="ja-JP" altLang="en-US" dirty="0"/>
              <a:t>*目的：感染源や起因菌の同定により抗菌薬の適正使用を促進するためです。</a:t>
            </a:r>
            <a:endParaRPr kumimoji="1" lang="en-US" altLang="ja-JP" dirty="0"/>
          </a:p>
          <a:p>
            <a:r>
              <a:rPr kumimoji="1" lang="ja-JP" altLang="ja-JP" dirty="0"/>
              <a:t>　</a:t>
            </a:r>
            <a:r>
              <a:rPr kumimoji="1" lang="ja-JP" altLang="en-US" dirty="0"/>
              <a:t>　　　</a:t>
            </a:r>
            <a:r>
              <a:rPr kumimoji="1" lang="en-US" altLang="ja-JP" dirty="0"/>
              <a:t> </a:t>
            </a:r>
            <a:r>
              <a:rPr kumimoji="1" lang="ja-JP" altLang="en-US" dirty="0"/>
              <a:t>他剤に感受性がある菌が検出されれば</a:t>
            </a:r>
            <a:r>
              <a:rPr kumimoji="1" lang="en-US" altLang="ja-JP" dirty="0"/>
              <a:t>de-escalation</a:t>
            </a:r>
            <a:r>
              <a:rPr kumimoji="1" lang="ja-JP" altLang="en-US" dirty="0"/>
              <a:t>の指標になります。</a:t>
            </a:r>
            <a:endParaRPr kumimoji="1" lang="en-US" altLang="ja-JP" dirty="0"/>
          </a:p>
          <a:p>
            <a:endParaRPr kumimoji="1" lang="en-US" altLang="ja-JP" dirty="0"/>
          </a:p>
          <a:p>
            <a:r>
              <a:rPr kumimoji="1" lang="ja-JP" altLang="en-US" dirty="0"/>
              <a:t>長期投与例：</a:t>
            </a:r>
            <a:r>
              <a:rPr kumimoji="1" lang="en-US" altLang="ja-JP" dirty="0"/>
              <a:t>14</a:t>
            </a:r>
            <a:r>
              <a:rPr kumimoji="1" lang="ja-JP" altLang="en-US" dirty="0"/>
              <a:t>日以上を長期投与とします。</a:t>
            </a:r>
            <a:endParaRPr kumimoji="1" lang="en-US" altLang="ja-JP" dirty="0"/>
          </a:p>
          <a:p>
            <a:r>
              <a:rPr kumimoji="1" lang="ja-JP" altLang="en-US" dirty="0"/>
              <a:t>*目的：不要な長期投与による副作用や耐性菌の出現を抑制するためです。</a:t>
            </a:r>
            <a:endParaRPr kumimoji="1" lang="en-US" altLang="ja-JP" dirty="0"/>
          </a:p>
        </p:txBody>
      </p:sp>
      <p:sp>
        <p:nvSpPr>
          <p:cNvPr id="4" name="スライド番号プレースホルダー 3"/>
          <p:cNvSpPr>
            <a:spLocks noGrp="1"/>
          </p:cNvSpPr>
          <p:nvPr>
            <p:ph type="sldNum" sz="quarter" idx="10"/>
          </p:nvPr>
        </p:nvSpPr>
        <p:spPr/>
        <p:txBody>
          <a:bodyPr/>
          <a:lstStyle/>
          <a:p>
            <a:fld id="{A4F85C20-1F6A-4912-99F9-F08803B6F5E6}" type="slidenum">
              <a:rPr kumimoji="1" lang="ja-JP" altLang="en-US" smtClean="0"/>
              <a:pPr/>
              <a:t>17</a:t>
            </a:fld>
            <a:endParaRPr kumimoji="1" lang="ja-JP" altLang="en-US"/>
          </a:p>
        </p:txBody>
      </p:sp>
    </p:spTree>
    <p:extLst>
      <p:ext uri="{BB962C8B-B14F-4D97-AF65-F5344CB8AC3E}">
        <p14:creationId xmlns:p14="http://schemas.microsoft.com/office/powerpoint/2010/main" val="298286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395786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3648551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2057352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140221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133747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293848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4246175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27725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2350792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589864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6BD960-B988-4F3E-A8F0-AE70C2652131}" type="datetimeFigureOut">
              <a:rPr kumimoji="1" lang="ja-JP" altLang="en-US" smtClean="0"/>
              <a:pPr/>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276025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BD960-B988-4F3E-A8F0-AE70C2652131}"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AC8AF-669D-424D-BD53-17A8900F3BC8}" type="slidenum">
              <a:rPr kumimoji="1" lang="ja-JP" altLang="en-US" smtClean="0"/>
              <a:pPr/>
              <a:t>‹#›</a:t>
            </a:fld>
            <a:endParaRPr kumimoji="1" lang="ja-JP" altLang="en-US"/>
          </a:p>
        </p:txBody>
      </p:sp>
    </p:spTree>
    <p:extLst>
      <p:ext uri="{BB962C8B-B14F-4D97-AF65-F5344CB8AC3E}">
        <p14:creationId xmlns:p14="http://schemas.microsoft.com/office/powerpoint/2010/main" val="1566258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890339"/>
            <a:ext cx="8712968" cy="5846763"/>
          </a:xfrm>
        </p:spPr>
        <p:txBody>
          <a:bodyPr>
            <a:normAutofit fontScale="47500" lnSpcReduction="20000"/>
          </a:bodyPr>
          <a:lstStyle/>
          <a:p>
            <a:pPr marL="0" indent="66675" eaLnBrk="0" hangingPunct="0">
              <a:spcBef>
                <a:spcPts val="0"/>
              </a:spcBef>
              <a:buNone/>
            </a:pPr>
            <a:r>
              <a:rPr lang="ja-JP" altLang="en-US" sz="3500" dirty="0">
                <a:solidFill>
                  <a:prstClr val="black"/>
                </a:solidFill>
                <a:latin typeface="ＭＳ Ｐゴシック"/>
                <a:cs typeface="Times New Roman" pitchFamily="18" charset="0"/>
              </a:rPr>
              <a:t>■病院名</a:t>
            </a:r>
            <a:endParaRPr lang="en-US" altLang="ja-JP" sz="3500" dirty="0">
              <a:solidFill>
                <a:prstClr val="black"/>
              </a:solidFill>
              <a:latin typeface="ＭＳ Ｐゴシック"/>
              <a:cs typeface="Times New Roman" pitchFamily="18" charset="0"/>
            </a:endParaRPr>
          </a:p>
          <a:p>
            <a:pPr marL="0" lvl="0" indent="0">
              <a:spcBef>
                <a:spcPts val="0"/>
              </a:spcBef>
              <a:buNone/>
              <a:defRPr/>
            </a:pPr>
            <a:r>
              <a:rPr lang="ja-JP" altLang="en-US" sz="4500" dirty="0">
                <a:solidFill>
                  <a:prstClr val="black"/>
                </a:solidFill>
                <a:latin typeface="ＭＳ Ｐゴシック"/>
                <a:cs typeface="Times New Roman" pitchFamily="18" charset="0"/>
              </a:rPr>
              <a:t>　　</a:t>
            </a:r>
            <a:endParaRPr lang="en-US" altLang="ja-JP" sz="4500" dirty="0">
              <a:solidFill>
                <a:prstClr val="black"/>
              </a:solidFill>
              <a:latin typeface="ＭＳ Ｐゴシック"/>
              <a:cs typeface="Times New Roman" pitchFamily="18" charset="0"/>
            </a:endParaRPr>
          </a:p>
          <a:p>
            <a:pPr marL="0" lvl="0" indent="0">
              <a:spcBef>
                <a:spcPts val="0"/>
              </a:spcBef>
              <a:buNone/>
              <a:defRPr/>
            </a:pPr>
            <a:r>
              <a:rPr lang="ja-JP" altLang="en-US" sz="4500" dirty="0">
                <a:solidFill>
                  <a:prstClr val="black"/>
                </a:solidFill>
                <a:latin typeface="ＭＳ Ｐゴシック"/>
                <a:cs typeface="Times New Roman" pitchFamily="18" charset="0"/>
              </a:rPr>
              <a:t>　  </a:t>
            </a:r>
            <a:r>
              <a:rPr lang="ja-JP" altLang="en-US" sz="3500" dirty="0">
                <a:latin typeface="ＭＳ Ｐゴシック"/>
              </a:rPr>
              <a:t>宮崎大学医学部附属病院</a:t>
            </a:r>
            <a:endParaRPr lang="en-US" altLang="ja-JP" sz="3500" dirty="0">
              <a:latin typeface="ＭＳ Ｐゴシック"/>
            </a:endParaRPr>
          </a:p>
          <a:p>
            <a:pPr marL="0" indent="66675" eaLnBrk="0" hangingPunct="0">
              <a:spcBef>
                <a:spcPts val="0"/>
              </a:spcBef>
              <a:buNone/>
            </a:pPr>
            <a:endParaRPr lang="en-US" altLang="ja-JP" sz="4500" dirty="0">
              <a:solidFill>
                <a:prstClr val="black"/>
              </a:solidFill>
              <a:latin typeface="ＭＳ Ｐゴシック"/>
              <a:cs typeface="Times New Roman" pitchFamily="18" charset="0"/>
            </a:endParaRPr>
          </a:p>
          <a:p>
            <a:pPr marL="0" lvl="0" indent="66675" eaLnBrk="0" hangingPunct="0">
              <a:spcBef>
                <a:spcPts val="0"/>
              </a:spcBef>
              <a:buNone/>
            </a:pPr>
            <a:r>
              <a:rPr lang="ja-JP" altLang="en-US" sz="3500" dirty="0">
                <a:solidFill>
                  <a:prstClr val="black"/>
                </a:solidFill>
                <a:latin typeface="ＭＳ Ｐゴシック"/>
                <a:cs typeface="Times New Roman" pitchFamily="18" charset="0"/>
              </a:rPr>
              <a:t>■参加者</a:t>
            </a:r>
            <a:endParaRPr lang="en-US" altLang="ja-JP" sz="3500" dirty="0">
              <a:solidFill>
                <a:prstClr val="black"/>
              </a:solidFill>
              <a:latin typeface="ＭＳ Ｐゴシック"/>
              <a:cs typeface="Times New Roman" pitchFamily="18" charset="0"/>
            </a:endParaRPr>
          </a:p>
          <a:p>
            <a:pPr marL="0" lvl="0" indent="66675" eaLnBrk="0" hangingPunct="0">
              <a:spcBef>
                <a:spcPts val="0"/>
              </a:spcBef>
              <a:buNone/>
            </a:pPr>
            <a:r>
              <a:rPr lang="ja-JP" altLang="en-US" sz="3500" dirty="0">
                <a:solidFill>
                  <a:prstClr val="black"/>
                </a:solidFill>
                <a:latin typeface="ＭＳ Ｐゴシック"/>
                <a:cs typeface="Times New Roman" pitchFamily="18" charset="0"/>
              </a:rPr>
              <a:t>　　</a:t>
            </a:r>
            <a:endParaRPr lang="en-US" altLang="ja-JP" sz="3500" dirty="0">
              <a:solidFill>
                <a:prstClr val="black"/>
              </a:solidFill>
              <a:latin typeface="ＭＳ Ｐゴシック"/>
              <a:cs typeface="Times New Roman" pitchFamily="18" charset="0"/>
            </a:endParaRPr>
          </a:p>
          <a:p>
            <a:pPr marL="0" indent="66675" eaLnBrk="0" hangingPunct="0">
              <a:spcBef>
                <a:spcPts val="0"/>
              </a:spcBef>
              <a:buNone/>
            </a:pPr>
            <a:r>
              <a:rPr lang="ja-JP" altLang="en-US" sz="3500" dirty="0">
                <a:solidFill>
                  <a:prstClr val="black"/>
                </a:solidFill>
                <a:latin typeface="ＭＳ Ｐゴシック"/>
                <a:cs typeface="Times New Roman" pitchFamily="18" charset="0"/>
              </a:rPr>
              <a:t>　　</a:t>
            </a:r>
            <a:r>
              <a:rPr lang="ja-JP" altLang="en-US" sz="3600" dirty="0">
                <a:solidFill>
                  <a:prstClr val="black"/>
                </a:solidFill>
                <a:latin typeface="ＭＳ Ｐゴシック"/>
                <a:cs typeface="Times New Roman" pitchFamily="18" charset="0"/>
              </a:rPr>
              <a:t>医師（部長）　　　　　　　　　</a:t>
            </a:r>
            <a:r>
              <a:rPr lang="ja-JP" altLang="en-US" sz="3600" dirty="0">
                <a:latin typeface="+mn-ea"/>
                <a:cs typeface="Times New Roman" pitchFamily="18" charset="0"/>
              </a:rPr>
              <a:t>高城　一郎　</a:t>
            </a:r>
            <a:endParaRPr lang="en-US" altLang="ja-JP" sz="3600" dirty="0">
              <a:latin typeface="+mn-ea"/>
            </a:endParaRPr>
          </a:p>
          <a:p>
            <a:pPr indent="0" eaLnBrk="0" hangingPunct="0">
              <a:buNone/>
            </a:pPr>
            <a:r>
              <a:rPr lang="ja-JP" altLang="en-US" sz="3600" dirty="0">
                <a:latin typeface="+mn-ea"/>
                <a:cs typeface="Times New Roman" pitchFamily="18" charset="0"/>
              </a:rPr>
              <a:t>看護師（副部長）　　　　　　河﨑　千穂</a:t>
            </a:r>
            <a:endParaRPr lang="en-US" altLang="ja-JP" sz="3600" dirty="0"/>
          </a:p>
          <a:p>
            <a:pPr indent="0" eaLnBrk="0" hangingPunct="0">
              <a:buNone/>
            </a:pPr>
            <a:r>
              <a:rPr lang="ja-JP" altLang="en-US" sz="3600" dirty="0">
                <a:latin typeface="+mn-ea"/>
                <a:cs typeface="Times New Roman" pitchFamily="18" charset="0"/>
              </a:rPr>
              <a:t>医師　　　　　　　　　　　　　 力武　雄幹</a:t>
            </a:r>
            <a:endParaRPr lang="en-US" altLang="ja-JP" sz="3600" dirty="0">
              <a:latin typeface="+mn-ea"/>
              <a:cs typeface="Times New Roman" pitchFamily="18" charset="0"/>
            </a:endParaRPr>
          </a:p>
          <a:p>
            <a:pPr indent="0" eaLnBrk="0" hangingPunct="0">
              <a:buNone/>
            </a:pPr>
            <a:r>
              <a:rPr lang="ja-JP" altLang="en-US" sz="3600" dirty="0">
                <a:latin typeface="+mn-ea"/>
                <a:cs typeface="Times New Roman" pitchFamily="18" charset="0"/>
              </a:rPr>
              <a:t>医師　　　　　　　　　　　　　 岩尾　千紘</a:t>
            </a:r>
            <a:endParaRPr lang="en-US" altLang="ja-JP" sz="3600" dirty="0">
              <a:latin typeface="+mn-ea"/>
              <a:cs typeface="Times New Roman" pitchFamily="18" charset="0"/>
            </a:endParaRPr>
          </a:p>
          <a:p>
            <a:pPr indent="0" eaLnBrk="0" hangingPunct="0">
              <a:buNone/>
            </a:pPr>
            <a:r>
              <a:rPr lang="ja-JP" altLang="en-US" sz="3600" dirty="0">
                <a:latin typeface="+mn-ea"/>
                <a:cs typeface="Times New Roman" pitchFamily="18" charset="0"/>
              </a:rPr>
              <a:t>看護師　　　　　　　　　　　　安藤　大介</a:t>
            </a:r>
            <a:endParaRPr lang="en-US" altLang="ja-JP" sz="3600" dirty="0">
              <a:latin typeface="+mn-ea"/>
              <a:cs typeface="Times New Roman" pitchFamily="18" charset="0"/>
            </a:endParaRPr>
          </a:p>
          <a:p>
            <a:pPr indent="0" eaLnBrk="0" hangingPunct="0">
              <a:buNone/>
            </a:pPr>
            <a:r>
              <a:rPr lang="ja-JP" altLang="en-US" sz="3600" dirty="0">
                <a:latin typeface="+mn-ea"/>
                <a:cs typeface="Times New Roman" pitchFamily="18" charset="0"/>
              </a:rPr>
              <a:t>薬剤師　　　　　　　　　　　　平原　康寿</a:t>
            </a:r>
            <a:endParaRPr lang="en-US" altLang="ja-JP" sz="3600" dirty="0">
              <a:latin typeface="+mn-ea"/>
              <a:cs typeface="Times New Roman" pitchFamily="18" charset="0"/>
            </a:endParaRPr>
          </a:p>
          <a:p>
            <a:pPr indent="0" eaLnBrk="0" hangingPunct="0">
              <a:buNone/>
            </a:pPr>
            <a:r>
              <a:rPr lang="ja-JP" altLang="en-US" sz="3600" dirty="0">
                <a:latin typeface="+mn-ea"/>
              </a:rPr>
              <a:t>薬剤師　　　　　　　　　　　　土生　陵太</a:t>
            </a:r>
            <a:endParaRPr lang="en-US" altLang="ja-JP" sz="3600" dirty="0">
              <a:latin typeface="+mn-ea"/>
            </a:endParaRPr>
          </a:p>
          <a:p>
            <a:pPr indent="0" eaLnBrk="0" hangingPunct="0">
              <a:buNone/>
            </a:pPr>
            <a:r>
              <a:rPr lang="ja-JP" altLang="en-US" sz="3600" dirty="0">
                <a:latin typeface="+mn-ea"/>
                <a:cs typeface="Times New Roman" pitchFamily="18" charset="0"/>
              </a:rPr>
              <a:t>検査技師　　　   　　　　　　惠　稜也</a:t>
            </a:r>
            <a:endParaRPr lang="en-US" altLang="ja-JP" sz="3600" dirty="0">
              <a:latin typeface="+mn-ea"/>
              <a:cs typeface="Times New Roman" pitchFamily="18" charset="0"/>
            </a:endParaRPr>
          </a:p>
          <a:p>
            <a:pPr indent="0" eaLnBrk="0" hangingPunct="0">
              <a:buNone/>
            </a:pPr>
            <a:r>
              <a:rPr lang="ja-JP" altLang="en-US" sz="3600" dirty="0">
                <a:latin typeface="+mn-ea"/>
                <a:cs typeface="Times New Roman" pitchFamily="18" charset="0"/>
              </a:rPr>
              <a:t>事務　　　　　　　　　　　　　 坂本　奈緒美</a:t>
            </a:r>
            <a:endParaRPr lang="en-US" altLang="ja-JP" sz="3600" dirty="0">
              <a:latin typeface="+mn-ea"/>
              <a:cs typeface="Times New Roman" pitchFamily="18" charset="0"/>
            </a:endParaRPr>
          </a:p>
          <a:p>
            <a:pPr marL="0" lvl="0" indent="66675" eaLnBrk="0" hangingPunct="0">
              <a:spcBef>
                <a:spcPts val="0"/>
              </a:spcBef>
              <a:buNone/>
            </a:pPr>
            <a:endParaRPr lang="en-US" altLang="ja-JP" sz="3500" dirty="0">
              <a:solidFill>
                <a:prstClr val="black"/>
              </a:solidFill>
              <a:latin typeface="ＭＳ Ｐゴシック"/>
              <a:cs typeface="Times New Roman" pitchFamily="18" charset="0"/>
            </a:endParaRPr>
          </a:p>
          <a:p>
            <a:pPr marL="0" lvl="0" indent="66675" eaLnBrk="0" hangingPunct="0">
              <a:spcBef>
                <a:spcPts val="0"/>
              </a:spcBef>
              <a:buNone/>
            </a:pPr>
            <a:r>
              <a:rPr lang="ja-JP" altLang="en-US" sz="3500" dirty="0">
                <a:solidFill>
                  <a:prstClr val="black"/>
                </a:solidFill>
                <a:latin typeface="ＭＳ Ｐゴシック"/>
                <a:cs typeface="Times New Roman" pitchFamily="18" charset="0"/>
              </a:rPr>
              <a:t>■報告事項</a:t>
            </a:r>
            <a:endParaRPr lang="en-US" altLang="ja-JP" sz="3500" dirty="0">
              <a:solidFill>
                <a:prstClr val="black"/>
              </a:solidFill>
              <a:latin typeface="ＭＳ Ｐゴシック"/>
              <a:cs typeface="Times New Roman" pitchFamily="18" charset="0"/>
            </a:endParaRPr>
          </a:p>
          <a:p>
            <a:pPr marL="0" lvl="0" indent="66675" eaLnBrk="0" hangingPunct="0">
              <a:spcBef>
                <a:spcPts val="0"/>
              </a:spcBef>
              <a:buNone/>
            </a:pPr>
            <a:endParaRPr lang="en-US" altLang="ja-JP" sz="3500" dirty="0">
              <a:solidFill>
                <a:prstClr val="black"/>
              </a:solidFill>
              <a:latin typeface="ＭＳ Ｐゴシック"/>
              <a:cs typeface="Times New Roman" pitchFamily="18" charset="0"/>
            </a:endParaRPr>
          </a:p>
          <a:p>
            <a:pPr marL="0" indent="66675" eaLnBrk="0" hangingPunct="0">
              <a:spcBef>
                <a:spcPts val="0"/>
              </a:spcBef>
              <a:buNone/>
            </a:pPr>
            <a:r>
              <a:rPr lang="ja-JP" altLang="en-US" sz="3500" dirty="0">
                <a:solidFill>
                  <a:prstClr val="black"/>
                </a:solidFill>
                <a:latin typeface="ＭＳ Ｐゴシック"/>
                <a:cs typeface="Times New Roman" pitchFamily="18" charset="0"/>
              </a:rPr>
              <a:t>　 </a:t>
            </a:r>
            <a:r>
              <a:rPr lang="ja-JP" altLang="en-US" sz="3600" dirty="0">
                <a:solidFill>
                  <a:prstClr val="black"/>
                </a:solidFill>
                <a:latin typeface="ＭＳ Ｐゴシック"/>
                <a:cs typeface="Times New Roman" pitchFamily="18" charset="0"/>
              </a:rPr>
              <a:t>　①薬剤耐性菌等の検出状況</a:t>
            </a:r>
          </a:p>
          <a:p>
            <a:pPr marL="0" indent="66675" eaLnBrk="0" hangingPunct="0">
              <a:spcBef>
                <a:spcPts val="0"/>
              </a:spcBef>
              <a:buNone/>
            </a:pPr>
            <a:r>
              <a:rPr lang="ja-JP" altLang="en-US" sz="3600" dirty="0">
                <a:solidFill>
                  <a:prstClr val="black"/>
                </a:solidFill>
                <a:latin typeface="ＭＳ Ｐゴシック"/>
                <a:cs typeface="Times New Roman" pitchFamily="18" charset="0"/>
              </a:rPr>
              <a:t>　　②感染症患者の発生状況</a:t>
            </a:r>
          </a:p>
          <a:p>
            <a:pPr marL="0" indent="66675" eaLnBrk="0" hangingPunct="0">
              <a:spcBef>
                <a:spcPts val="0"/>
              </a:spcBef>
              <a:buNone/>
            </a:pPr>
            <a:r>
              <a:rPr lang="ja-JP" altLang="en-US" sz="3600" dirty="0">
                <a:solidFill>
                  <a:prstClr val="black"/>
                </a:solidFill>
                <a:latin typeface="ＭＳ Ｐゴシック"/>
                <a:cs typeface="Times New Roman" pitchFamily="18" charset="0"/>
              </a:rPr>
              <a:t>　　③院内感染対策の実施状況</a:t>
            </a:r>
            <a:r>
              <a:rPr lang="en-US" altLang="ja-JP" sz="3600" dirty="0">
                <a:solidFill>
                  <a:prstClr val="black"/>
                </a:solidFill>
                <a:latin typeface="ＭＳ Ｐゴシック"/>
                <a:cs typeface="Times New Roman" pitchFamily="18" charset="0"/>
              </a:rPr>
              <a:t>(</a:t>
            </a:r>
            <a:r>
              <a:rPr lang="ja-JP" altLang="en-US" sz="3600" dirty="0">
                <a:solidFill>
                  <a:prstClr val="black"/>
                </a:solidFill>
                <a:latin typeface="ＭＳ Ｐゴシック"/>
                <a:cs typeface="Times New Roman" pitchFamily="18" charset="0"/>
              </a:rPr>
              <a:t>アルコール製剤の使用量、感染経路別予防</a:t>
            </a:r>
            <a:endParaRPr lang="en-US" altLang="ja-JP" sz="3600" dirty="0">
              <a:solidFill>
                <a:prstClr val="black"/>
              </a:solidFill>
              <a:latin typeface="ＭＳ Ｐゴシック"/>
              <a:cs typeface="Times New Roman" pitchFamily="18" charset="0"/>
            </a:endParaRPr>
          </a:p>
          <a:p>
            <a:pPr marL="0" indent="66675" eaLnBrk="0" hangingPunct="0">
              <a:spcBef>
                <a:spcPts val="0"/>
              </a:spcBef>
              <a:buNone/>
            </a:pPr>
            <a:r>
              <a:rPr lang="ja-JP" altLang="en-US" sz="3600" dirty="0">
                <a:solidFill>
                  <a:prstClr val="black"/>
                </a:solidFill>
                <a:latin typeface="ＭＳ Ｐゴシック"/>
                <a:cs typeface="Times New Roman" pitchFamily="18" charset="0"/>
              </a:rPr>
              <a:t>　　　 策の実施状 況</a:t>
            </a:r>
            <a:r>
              <a:rPr lang="en-US" altLang="ja-JP" sz="3600" dirty="0">
                <a:solidFill>
                  <a:prstClr val="black"/>
                </a:solidFill>
                <a:latin typeface="ＭＳ Ｐゴシック"/>
                <a:cs typeface="Times New Roman" pitchFamily="18" charset="0"/>
              </a:rPr>
              <a:t>(</a:t>
            </a:r>
            <a:r>
              <a:rPr lang="ja-JP" altLang="en-US" sz="3600" dirty="0">
                <a:solidFill>
                  <a:prstClr val="black"/>
                </a:solidFill>
                <a:latin typeface="ＭＳ Ｐゴシック"/>
                <a:cs typeface="Times New Roman" pitchFamily="18" charset="0"/>
              </a:rPr>
              <a:t>針刺し事故、院内ラウンド等</a:t>
            </a:r>
            <a:r>
              <a:rPr lang="en-US" altLang="ja-JP" sz="3600" dirty="0">
                <a:solidFill>
                  <a:prstClr val="black"/>
                </a:solidFill>
                <a:latin typeface="ＭＳ Ｐゴシック"/>
                <a:cs typeface="Times New Roman" pitchFamily="18" charset="0"/>
              </a:rPr>
              <a:t>))</a:t>
            </a:r>
          </a:p>
          <a:p>
            <a:pPr marL="0" indent="66675" eaLnBrk="0" hangingPunct="0">
              <a:spcBef>
                <a:spcPts val="0"/>
              </a:spcBef>
              <a:buNone/>
            </a:pPr>
            <a:r>
              <a:rPr lang="ja-JP" altLang="en-US" sz="3600" dirty="0">
                <a:solidFill>
                  <a:prstClr val="black"/>
                </a:solidFill>
                <a:latin typeface="ＭＳ Ｐゴシック"/>
                <a:cs typeface="Times New Roman" pitchFamily="18" charset="0"/>
              </a:rPr>
              <a:t>　　</a:t>
            </a:r>
            <a:r>
              <a:rPr lang="en-US" altLang="ja-JP" sz="3600" dirty="0">
                <a:solidFill>
                  <a:prstClr val="black"/>
                </a:solidFill>
                <a:latin typeface="ＭＳ Ｐゴシック"/>
                <a:cs typeface="Times New Roman" pitchFamily="18" charset="0"/>
              </a:rPr>
              <a:t>④</a:t>
            </a:r>
            <a:r>
              <a:rPr lang="ja-JP" altLang="en-US" sz="3600" dirty="0">
                <a:solidFill>
                  <a:prstClr val="black"/>
                </a:solidFill>
                <a:latin typeface="ＭＳ Ｐゴシック"/>
                <a:cs typeface="Times New Roman" pitchFamily="18" charset="0"/>
              </a:rPr>
              <a:t>抗菌薬の使用状況等</a:t>
            </a:r>
            <a:endParaRPr lang="en-US" altLang="ja-JP" sz="3600" dirty="0">
              <a:solidFill>
                <a:prstClr val="black"/>
              </a:solidFill>
              <a:latin typeface="ＭＳ Ｐゴシック"/>
              <a:cs typeface="Times New Roman" pitchFamily="18" charset="0"/>
            </a:endParaRPr>
          </a:p>
          <a:p>
            <a:pPr marL="0" indent="66675" eaLnBrk="0" hangingPunct="0">
              <a:spcBef>
                <a:spcPts val="0"/>
              </a:spcBef>
              <a:buNone/>
            </a:pPr>
            <a:r>
              <a:rPr lang="ja-JP" altLang="en-US" sz="3600" dirty="0">
                <a:solidFill>
                  <a:prstClr val="black"/>
                </a:solidFill>
                <a:latin typeface="ＭＳ Ｐゴシック"/>
                <a:cs typeface="Times New Roman" pitchFamily="18" charset="0"/>
              </a:rPr>
              <a:t>　　⑤感染対策に関する意見交換</a:t>
            </a:r>
            <a:endParaRPr lang="en-US" altLang="ja-JP" sz="3600" dirty="0">
              <a:solidFill>
                <a:prstClr val="black"/>
              </a:solidFill>
              <a:latin typeface="ＭＳ Ｐゴシック"/>
              <a:cs typeface="Times New Roman" pitchFamily="18" charset="0"/>
            </a:endParaRPr>
          </a:p>
          <a:p>
            <a:pPr marL="0" indent="66675" algn="r" eaLnBrk="0" hangingPunct="0">
              <a:spcBef>
                <a:spcPts val="0"/>
              </a:spcBef>
              <a:buNone/>
            </a:pPr>
            <a:r>
              <a:rPr lang="ja-JP" altLang="en-US" sz="3300" dirty="0"/>
              <a:t>令和７年〇月〇日（○）</a:t>
            </a:r>
            <a:endParaRPr lang="en-US" altLang="ja-JP" sz="3300" dirty="0">
              <a:solidFill>
                <a:prstClr val="black"/>
              </a:solidFill>
              <a:latin typeface="ＭＳ Ｐゴシック"/>
              <a:cs typeface="Times New Roman" pitchFamily="18" charset="0"/>
            </a:endParaRPr>
          </a:p>
        </p:txBody>
      </p:sp>
      <p:sp>
        <p:nvSpPr>
          <p:cNvPr id="4" name="テキスト ボックス 3"/>
          <p:cNvSpPr txBox="1"/>
          <p:nvPr/>
        </p:nvSpPr>
        <p:spPr>
          <a:xfrm>
            <a:off x="5292080" y="1196752"/>
            <a:ext cx="3672408" cy="1015663"/>
          </a:xfrm>
          <a:prstGeom prst="rect">
            <a:avLst/>
          </a:prstGeom>
          <a:noFill/>
        </p:spPr>
        <p:txBody>
          <a:bodyPr wrap="square" rtlCol="0">
            <a:spAutoFit/>
          </a:bodyPr>
          <a:lstStyle/>
          <a:p>
            <a:r>
              <a:rPr lang="ja-JP" altLang="en-US" sz="2000" b="1" dirty="0">
                <a:solidFill>
                  <a:srgbClr val="FF0000"/>
                </a:solidFill>
              </a:rPr>
              <a:t>スライド１枚目に参加者氏名、発表項目を記載してください（様式自由）。</a:t>
            </a:r>
            <a:endParaRPr kumimoji="1" lang="ja-JP" altLang="en-US" sz="2000" b="1" dirty="0">
              <a:solidFill>
                <a:srgbClr val="FF0000"/>
              </a:solidFill>
            </a:endParaRPr>
          </a:p>
        </p:txBody>
      </p:sp>
      <p:sp>
        <p:nvSpPr>
          <p:cNvPr id="5" name="タイトル 4"/>
          <p:cNvSpPr>
            <a:spLocks noGrp="1"/>
          </p:cNvSpPr>
          <p:nvPr>
            <p:ph type="title"/>
          </p:nvPr>
        </p:nvSpPr>
        <p:spPr>
          <a:xfrm>
            <a:off x="1532441" y="120898"/>
            <a:ext cx="6101350" cy="769441"/>
          </a:xfrm>
          <a:prstGeom prst="rect">
            <a:avLst/>
          </a:prstGeom>
        </p:spPr>
        <p:txBody>
          <a:bodyPr wrap="none">
            <a:spAutoFit/>
          </a:bodyPr>
          <a:lstStyle/>
          <a:p>
            <a:pPr>
              <a:defRPr/>
            </a:pPr>
            <a:r>
              <a:rPr lang="ja-JP" altLang="en-US" sz="4400" b="1">
                <a:solidFill>
                  <a:schemeClr val="tx2"/>
                </a:solidFill>
                <a:latin typeface="+mn-ea"/>
              </a:rPr>
              <a:t>別紙２</a:t>
            </a:r>
            <a:r>
              <a:rPr lang="ja-JP" altLang="en-US" sz="4400" b="1" dirty="0">
                <a:solidFill>
                  <a:schemeClr val="tx2"/>
                </a:solidFill>
                <a:latin typeface="+mn-ea"/>
              </a:rPr>
              <a:t>　発表テンプレート</a:t>
            </a:r>
            <a:endParaRPr lang="en-US" altLang="ja-JP" sz="4400" b="1" dirty="0">
              <a:solidFill>
                <a:schemeClr val="tx2"/>
              </a:solidFill>
              <a:latin typeface="+mn-ea"/>
            </a:endParaRPr>
          </a:p>
        </p:txBody>
      </p:sp>
    </p:spTree>
    <p:extLst>
      <p:ext uri="{BB962C8B-B14F-4D97-AF65-F5344CB8AC3E}">
        <p14:creationId xmlns:p14="http://schemas.microsoft.com/office/powerpoint/2010/main" val="62352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4"/>
          <p:cNvSpPr txBox="1">
            <a:spLocks noChangeArrowheads="1"/>
          </p:cNvSpPr>
          <p:nvPr/>
        </p:nvSpPr>
        <p:spPr bwMode="auto">
          <a:xfrm>
            <a:off x="1403648" y="2060848"/>
            <a:ext cx="4484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dirty="0"/>
              <a:t>新規耐性菌および新規ＣＤトキシン陽性検出</a:t>
            </a:r>
          </a:p>
        </p:txBody>
      </p:sp>
      <p:graphicFrame>
        <p:nvGraphicFramePr>
          <p:cNvPr id="2" name="表 1"/>
          <p:cNvGraphicFramePr>
            <a:graphicFrameLocks noGrp="1"/>
          </p:cNvGraphicFramePr>
          <p:nvPr>
            <p:extLst>
              <p:ext uri="{D42A27DB-BD31-4B8C-83A1-F6EECF244321}">
                <p14:modId xmlns:p14="http://schemas.microsoft.com/office/powerpoint/2010/main" val="3729106759"/>
              </p:ext>
            </p:extLst>
          </p:nvPr>
        </p:nvGraphicFramePr>
        <p:xfrm>
          <a:off x="549256" y="2579787"/>
          <a:ext cx="6096000" cy="2865437"/>
        </p:xfrm>
        <a:graphic>
          <a:graphicData uri="http://schemas.openxmlformats.org/drawingml/2006/table">
            <a:tbl>
              <a:tblPr firstRow="1" bandRow="1">
                <a:tableStyleId>{5940675A-B579-460E-94D1-54222C63F5DA}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640151">
                <a:tc>
                  <a:txBody>
                    <a:bodyPr/>
                    <a:lstStyle/>
                    <a:p>
                      <a:r>
                        <a:rPr kumimoji="1" lang="ja-JP" altLang="en-US" sz="1800" dirty="0"/>
                        <a:t>部署</a:t>
                      </a:r>
                    </a:p>
                  </a:txBody>
                  <a:tcPr marT="45725" marB="45725"/>
                </a:tc>
                <a:tc>
                  <a:txBody>
                    <a:bodyPr/>
                    <a:lstStyle/>
                    <a:p>
                      <a:r>
                        <a:rPr kumimoji="1" lang="en-US" altLang="ja-JP" sz="1800" dirty="0"/>
                        <a:t>3</a:t>
                      </a:r>
                      <a:r>
                        <a:rPr kumimoji="1" lang="ja-JP" altLang="en-US" sz="1800" dirty="0"/>
                        <a:t>月</a:t>
                      </a:r>
                      <a:r>
                        <a:rPr kumimoji="1" lang="en-US" altLang="ja-JP" sz="1800" dirty="0"/>
                        <a:t>31</a:t>
                      </a:r>
                      <a:r>
                        <a:rPr kumimoji="1" lang="ja-JP" altLang="en-US" sz="1800" dirty="0"/>
                        <a:t>日～</a:t>
                      </a:r>
                      <a:r>
                        <a:rPr kumimoji="1" lang="en-US" altLang="ja-JP" sz="1800" dirty="0"/>
                        <a:t>4</a:t>
                      </a:r>
                      <a:r>
                        <a:rPr kumimoji="1" lang="ja-JP" altLang="en-US" sz="1800" dirty="0"/>
                        <a:t>月</a:t>
                      </a:r>
                      <a:r>
                        <a:rPr kumimoji="1" lang="en-US" altLang="ja-JP" sz="1800" dirty="0"/>
                        <a:t>6</a:t>
                      </a:r>
                      <a:r>
                        <a:rPr kumimoji="1" lang="ja-JP" altLang="en-US" sz="1800" dirty="0"/>
                        <a:t>日</a:t>
                      </a:r>
                    </a:p>
                  </a:txBody>
                  <a:tcPr marT="45725" marB="45725"/>
                </a:tc>
                <a:tc>
                  <a:txBody>
                    <a:bodyPr/>
                    <a:lstStyle/>
                    <a:p>
                      <a:r>
                        <a:rPr kumimoji="1" lang="en-US" altLang="ja-JP" sz="1800" dirty="0"/>
                        <a:t>4</a:t>
                      </a:r>
                      <a:r>
                        <a:rPr kumimoji="1" lang="ja-JP" altLang="en-US" sz="1800" dirty="0"/>
                        <a:t>月</a:t>
                      </a:r>
                      <a:r>
                        <a:rPr kumimoji="1" lang="en-US" altLang="ja-JP" sz="1800" dirty="0"/>
                        <a:t>7</a:t>
                      </a:r>
                      <a:r>
                        <a:rPr kumimoji="1" lang="ja-JP" altLang="en-US" sz="1800" dirty="0"/>
                        <a:t>日～</a:t>
                      </a:r>
                      <a:endParaRPr kumimoji="1" lang="en-US" altLang="ja-JP" sz="1800" dirty="0"/>
                    </a:p>
                    <a:p>
                      <a:r>
                        <a:rPr kumimoji="1" lang="en-US" altLang="ja-JP" sz="1800" dirty="0"/>
                        <a:t>4</a:t>
                      </a:r>
                      <a:r>
                        <a:rPr kumimoji="1" lang="ja-JP" altLang="en-US" sz="1800" dirty="0"/>
                        <a:t>月</a:t>
                      </a:r>
                      <a:r>
                        <a:rPr kumimoji="1" lang="en-US" altLang="ja-JP" sz="1800" dirty="0"/>
                        <a:t>13</a:t>
                      </a:r>
                      <a:r>
                        <a:rPr kumimoji="1" lang="ja-JP" altLang="en-US" sz="1800" dirty="0"/>
                        <a:t>日</a:t>
                      </a:r>
                    </a:p>
                  </a:txBody>
                  <a:tcPr marT="45725" marB="45725"/>
                </a:tc>
                <a:tc>
                  <a:txBody>
                    <a:bodyPr/>
                    <a:lstStyle/>
                    <a:p>
                      <a:r>
                        <a:rPr kumimoji="1" lang="en-US" altLang="ja-JP" sz="1800" dirty="0"/>
                        <a:t>4</a:t>
                      </a:r>
                      <a:r>
                        <a:rPr kumimoji="1" lang="ja-JP" altLang="en-US" sz="1800" dirty="0"/>
                        <a:t>月</a:t>
                      </a:r>
                      <a:r>
                        <a:rPr kumimoji="1" lang="en-US" altLang="ja-JP" sz="1800" dirty="0"/>
                        <a:t>14</a:t>
                      </a:r>
                      <a:r>
                        <a:rPr kumimoji="1" lang="ja-JP" altLang="en-US" sz="1800" dirty="0"/>
                        <a:t>日～</a:t>
                      </a:r>
                      <a:r>
                        <a:rPr kumimoji="1" lang="en-US" altLang="ja-JP" sz="1800" dirty="0"/>
                        <a:t>4</a:t>
                      </a:r>
                      <a:r>
                        <a:rPr kumimoji="1" lang="ja-JP" altLang="en-US" sz="1800" dirty="0"/>
                        <a:t>月</a:t>
                      </a:r>
                      <a:r>
                        <a:rPr kumimoji="1" lang="en-US" altLang="ja-JP" sz="1800" dirty="0"/>
                        <a:t>20</a:t>
                      </a:r>
                      <a:r>
                        <a:rPr kumimoji="1" lang="ja-JP" altLang="en-US" sz="1800" dirty="0"/>
                        <a:t>日</a:t>
                      </a:r>
                    </a:p>
                  </a:txBody>
                  <a:tcPr marT="45725" marB="45725"/>
                </a:tc>
                <a:tc>
                  <a:txBody>
                    <a:bodyPr/>
                    <a:lstStyle/>
                    <a:p>
                      <a:r>
                        <a:rPr kumimoji="1" lang="en-US" altLang="ja-JP" sz="1800" dirty="0"/>
                        <a:t>4</a:t>
                      </a:r>
                      <a:r>
                        <a:rPr kumimoji="1" lang="ja-JP" altLang="en-US" sz="1800" dirty="0"/>
                        <a:t>月</a:t>
                      </a:r>
                      <a:r>
                        <a:rPr kumimoji="1" lang="en-US" altLang="ja-JP" sz="1800" dirty="0"/>
                        <a:t>21</a:t>
                      </a:r>
                      <a:r>
                        <a:rPr kumimoji="1" lang="ja-JP" altLang="en-US" sz="1800" dirty="0"/>
                        <a:t>日～</a:t>
                      </a:r>
                      <a:r>
                        <a:rPr kumimoji="1" lang="en-US" altLang="ja-JP" sz="1800" dirty="0"/>
                        <a:t>4</a:t>
                      </a:r>
                      <a:r>
                        <a:rPr kumimoji="1" lang="ja-JP" altLang="en-US" sz="1800" dirty="0"/>
                        <a:t>月</a:t>
                      </a:r>
                      <a:r>
                        <a:rPr kumimoji="1" lang="en-US" altLang="ja-JP" sz="1800" dirty="0"/>
                        <a:t>27</a:t>
                      </a:r>
                      <a:r>
                        <a:rPr kumimoji="1" lang="ja-JP" altLang="en-US" sz="1800" dirty="0"/>
                        <a:t>日</a:t>
                      </a:r>
                    </a:p>
                  </a:txBody>
                  <a:tcPr marT="45725" marB="45725"/>
                </a:tc>
                <a:extLst>
                  <a:ext uri="{0D108BD9-81ED-4DB2-BD59-A6C34878D82A}">
                    <a16:rowId xmlns:a16="http://schemas.microsoft.com/office/drawing/2014/main" val="10000"/>
                  </a:ext>
                </a:extLst>
              </a:tr>
              <a:tr h="370881">
                <a:tc>
                  <a:txBody>
                    <a:bodyPr/>
                    <a:lstStyle/>
                    <a:p>
                      <a:r>
                        <a:rPr kumimoji="1" lang="ja-JP" altLang="en-US" sz="1800" dirty="0"/>
                        <a:t>Ａ病棟</a:t>
                      </a:r>
                    </a:p>
                  </a:txBody>
                  <a:tcPr marT="45725" marB="45725"/>
                </a:tc>
                <a:tc>
                  <a:txBody>
                    <a:bodyPr/>
                    <a:lstStyle/>
                    <a:p>
                      <a:r>
                        <a:rPr kumimoji="1" lang="ja-JP" altLang="en-US" sz="1400" dirty="0"/>
                        <a:t>ＭＲＳＡ：○</a:t>
                      </a:r>
                    </a:p>
                  </a:txBody>
                  <a:tcPr marT="45725" marB="45725"/>
                </a:tc>
                <a:tc>
                  <a:txBody>
                    <a:bodyPr/>
                    <a:lstStyle/>
                    <a:p>
                      <a:endParaRPr kumimoji="1" lang="ja-JP" altLang="en-US" sz="1400" dirty="0"/>
                    </a:p>
                  </a:txBody>
                  <a:tcPr marT="45725" marB="45725"/>
                </a:tc>
                <a:tc>
                  <a:txBody>
                    <a:bodyPr/>
                    <a:lstStyle/>
                    <a:p>
                      <a:endParaRPr kumimoji="1" lang="ja-JP" altLang="en-US" sz="1400"/>
                    </a:p>
                  </a:txBody>
                  <a:tcPr marT="45725" marB="45725"/>
                </a:tc>
                <a:tc>
                  <a:txBody>
                    <a:bodyPr/>
                    <a:lstStyle/>
                    <a:p>
                      <a:endParaRPr kumimoji="1" lang="ja-JP" altLang="en-US" sz="1400"/>
                    </a:p>
                  </a:txBody>
                  <a:tcPr marT="45725" marB="45725"/>
                </a:tc>
                <a:extLst>
                  <a:ext uri="{0D108BD9-81ED-4DB2-BD59-A6C34878D82A}">
                    <a16:rowId xmlns:a16="http://schemas.microsoft.com/office/drawing/2014/main" val="10001"/>
                  </a:ext>
                </a:extLst>
              </a:tr>
              <a:tr h="370881">
                <a:tc>
                  <a:txBody>
                    <a:bodyPr/>
                    <a:lstStyle/>
                    <a:p>
                      <a:r>
                        <a:rPr kumimoji="1" lang="ja-JP" altLang="en-US" sz="1800" dirty="0"/>
                        <a:t>Ｂ病棟</a:t>
                      </a:r>
                    </a:p>
                  </a:txBody>
                  <a:tcPr marT="45725" marB="45725"/>
                </a:tc>
                <a:tc>
                  <a:txBody>
                    <a:bodyPr/>
                    <a:lstStyle/>
                    <a:p>
                      <a:endParaRPr kumimoji="1" lang="ja-JP" altLang="en-US" sz="1400"/>
                    </a:p>
                  </a:txBody>
                  <a:tcPr marT="45725" marB="45725"/>
                </a:tc>
                <a:tc>
                  <a:txBody>
                    <a:bodyPr/>
                    <a:lstStyle/>
                    <a:p>
                      <a:r>
                        <a:rPr kumimoji="1" lang="ja-JP" altLang="en-US" sz="1400" dirty="0"/>
                        <a:t>ＭＲＳＡ：●</a:t>
                      </a:r>
                    </a:p>
                  </a:txBody>
                  <a:tcPr marT="45725" marB="45725"/>
                </a:tc>
                <a:tc>
                  <a:txBody>
                    <a:bodyPr/>
                    <a:lstStyle/>
                    <a:p>
                      <a:endParaRPr kumimoji="1" lang="ja-JP" altLang="en-US" sz="1400" dirty="0"/>
                    </a:p>
                  </a:txBody>
                  <a:tcPr marT="45725" marB="45725"/>
                </a:tc>
                <a:tc>
                  <a:txBody>
                    <a:bodyPr/>
                    <a:lstStyle/>
                    <a:p>
                      <a:endParaRPr kumimoji="1" lang="ja-JP" altLang="en-US" sz="1400"/>
                    </a:p>
                  </a:txBody>
                  <a:tcPr marT="45725" marB="45725"/>
                </a:tc>
                <a:extLst>
                  <a:ext uri="{0D108BD9-81ED-4DB2-BD59-A6C34878D82A}">
                    <a16:rowId xmlns:a16="http://schemas.microsoft.com/office/drawing/2014/main" val="10002"/>
                  </a:ext>
                </a:extLst>
              </a:tr>
              <a:tr h="370881">
                <a:tc>
                  <a:txBody>
                    <a:bodyPr/>
                    <a:lstStyle/>
                    <a:p>
                      <a:r>
                        <a:rPr kumimoji="1" lang="ja-JP" altLang="en-US" sz="1800" dirty="0"/>
                        <a:t>Ｃ病棟</a:t>
                      </a:r>
                    </a:p>
                  </a:txBody>
                  <a:tcPr marT="45725" marB="45725"/>
                </a:tc>
                <a:tc>
                  <a:txBody>
                    <a:bodyPr/>
                    <a:lstStyle/>
                    <a:p>
                      <a:endParaRPr kumimoji="1" lang="ja-JP" altLang="en-US" sz="1400"/>
                    </a:p>
                  </a:txBody>
                  <a:tcPr marT="45725" marB="45725"/>
                </a:tc>
                <a:tc>
                  <a:txBody>
                    <a:bodyPr/>
                    <a:lstStyle/>
                    <a:p>
                      <a:endParaRPr kumimoji="1" lang="ja-JP" altLang="en-US" sz="1400" dirty="0"/>
                    </a:p>
                  </a:txBody>
                  <a:tcPr marT="45725" marB="45725"/>
                </a:tc>
                <a:tc>
                  <a:txBody>
                    <a:bodyPr/>
                    <a:lstStyle/>
                    <a:p>
                      <a:endParaRPr kumimoji="1" lang="ja-JP" altLang="en-US" sz="1400" dirty="0"/>
                    </a:p>
                  </a:txBody>
                  <a:tcPr marT="45725" marB="45725"/>
                </a:tc>
                <a:tc>
                  <a:txBody>
                    <a:bodyPr/>
                    <a:lstStyle/>
                    <a:p>
                      <a:endParaRPr kumimoji="1" lang="ja-JP" altLang="en-US" sz="1400" dirty="0"/>
                    </a:p>
                  </a:txBody>
                  <a:tcPr marT="45725" marB="45725"/>
                </a:tc>
                <a:extLst>
                  <a:ext uri="{0D108BD9-81ED-4DB2-BD59-A6C34878D82A}">
                    <a16:rowId xmlns:a16="http://schemas.microsoft.com/office/drawing/2014/main" val="10003"/>
                  </a:ext>
                </a:extLst>
              </a:tr>
              <a:tr h="370881">
                <a:tc>
                  <a:txBody>
                    <a:bodyPr/>
                    <a:lstStyle/>
                    <a:p>
                      <a:r>
                        <a:rPr kumimoji="1" lang="ja-JP" altLang="en-US" sz="1800" dirty="0"/>
                        <a:t>Ｄ病棟</a:t>
                      </a:r>
                    </a:p>
                  </a:txBody>
                  <a:tcPr marT="45725" marB="45725"/>
                </a:tc>
                <a:tc>
                  <a:txBody>
                    <a:bodyPr/>
                    <a:lstStyle/>
                    <a:p>
                      <a:r>
                        <a:rPr kumimoji="1" lang="ja-JP" altLang="en-US" sz="1400" dirty="0"/>
                        <a:t>ＥＳＢＬ：●</a:t>
                      </a:r>
                      <a:r>
                        <a:rPr kumimoji="1" lang="en-US" altLang="ja-JP" sz="1400" dirty="0"/>
                        <a:t>※</a:t>
                      </a:r>
                      <a:endParaRPr kumimoji="1" lang="ja-JP" altLang="en-US" sz="1400" dirty="0"/>
                    </a:p>
                  </a:txBody>
                  <a:tcPr marT="45725" marB="45725"/>
                </a:tc>
                <a:tc>
                  <a:txBody>
                    <a:bodyPr/>
                    <a:lstStyle/>
                    <a:p>
                      <a:endParaRPr kumimoji="1" lang="ja-JP" altLang="en-US" sz="1400"/>
                    </a:p>
                  </a:txBody>
                  <a:tcPr marT="45725" marB="45725"/>
                </a:tc>
                <a:tc>
                  <a:txBody>
                    <a:bodyPr/>
                    <a:lstStyle/>
                    <a:p>
                      <a:endParaRPr kumimoji="1" lang="ja-JP" altLang="en-US" sz="1400"/>
                    </a:p>
                  </a:txBody>
                  <a:tcPr marT="45725" marB="45725"/>
                </a:tc>
                <a:tc>
                  <a:txBody>
                    <a:bodyPr/>
                    <a:lstStyle/>
                    <a:p>
                      <a:endParaRPr kumimoji="1" lang="ja-JP" altLang="en-US" sz="1400" dirty="0"/>
                    </a:p>
                  </a:txBody>
                  <a:tcPr marT="45725" marB="45725"/>
                </a:tc>
                <a:extLst>
                  <a:ext uri="{0D108BD9-81ED-4DB2-BD59-A6C34878D82A}">
                    <a16:rowId xmlns:a16="http://schemas.microsoft.com/office/drawing/2014/main" val="10004"/>
                  </a:ext>
                </a:extLst>
              </a:tr>
              <a:tr h="370881">
                <a:tc>
                  <a:txBody>
                    <a:bodyPr/>
                    <a:lstStyle/>
                    <a:p>
                      <a:r>
                        <a:rPr kumimoji="1" lang="ja-JP" altLang="en-US" sz="1800" dirty="0"/>
                        <a:t>Ｅ病棟</a:t>
                      </a:r>
                    </a:p>
                  </a:txBody>
                  <a:tcPr marT="45725" marB="45725"/>
                </a:tc>
                <a:tc>
                  <a:txBody>
                    <a:bodyPr/>
                    <a:lstStyle/>
                    <a:p>
                      <a:endParaRPr kumimoji="1" lang="ja-JP" altLang="en-US" sz="1400"/>
                    </a:p>
                  </a:txBody>
                  <a:tcPr marT="45725" marB="45725"/>
                </a:tc>
                <a:tc>
                  <a:txBody>
                    <a:bodyPr/>
                    <a:lstStyle/>
                    <a:p>
                      <a:endParaRPr kumimoji="1" lang="ja-JP" altLang="en-US" sz="1400" dirty="0"/>
                    </a:p>
                  </a:txBody>
                  <a:tcPr marT="45725" marB="45725"/>
                </a:tc>
                <a:tc>
                  <a:txBody>
                    <a:bodyPr/>
                    <a:lstStyle/>
                    <a:p>
                      <a:endParaRPr kumimoji="1" lang="ja-JP" altLang="en-US" sz="1400"/>
                    </a:p>
                  </a:txBody>
                  <a:tcPr marT="45725" marB="45725"/>
                </a:tc>
                <a:tc>
                  <a:txBody>
                    <a:bodyPr/>
                    <a:lstStyle/>
                    <a:p>
                      <a:endParaRPr kumimoji="1" lang="ja-JP" altLang="en-US" sz="1400" dirty="0"/>
                    </a:p>
                  </a:txBody>
                  <a:tcPr marT="45725" marB="45725"/>
                </a:tc>
                <a:extLst>
                  <a:ext uri="{0D108BD9-81ED-4DB2-BD59-A6C34878D82A}">
                    <a16:rowId xmlns:a16="http://schemas.microsoft.com/office/drawing/2014/main" val="10005"/>
                  </a:ext>
                </a:extLst>
              </a:tr>
              <a:tr h="370881">
                <a:tc>
                  <a:txBody>
                    <a:bodyPr/>
                    <a:lstStyle/>
                    <a:p>
                      <a:r>
                        <a:rPr kumimoji="1" lang="ja-JP" altLang="en-US" sz="1800" dirty="0"/>
                        <a:t>Ｆ病棟</a:t>
                      </a:r>
                    </a:p>
                  </a:txBody>
                  <a:tcPr marT="45725" marB="45725"/>
                </a:tc>
                <a:tc>
                  <a:txBody>
                    <a:bodyPr/>
                    <a:lstStyle/>
                    <a:p>
                      <a:endParaRPr kumimoji="1" lang="ja-JP" altLang="en-US" sz="1400"/>
                    </a:p>
                  </a:txBody>
                  <a:tcPr marT="45725" marB="45725"/>
                </a:tc>
                <a:tc>
                  <a:txBody>
                    <a:bodyPr/>
                    <a:lstStyle/>
                    <a:p>
                      <a:endParaRPr kumimoji="1" lang="ja-JP" altLang="en-US" sz="1400"/>
                    </a:p>
                  </a:txBody>
                  <a:tcPr marT="45725" marB="45725"/>
                </a:tc>
                <a:tc>
                  <a:txBody>
                    <a:bodyPr/>
                    <a:lstStyle/>
                    <a:p>
                      <a:endParaRPr kumimoji="1" lang="ja-JP" altLang="en-US" sz="1400"/>
                    </a:p>
                  </a:txBody>
                  <a:tcPr marT="45725" marB="45725"/>
                </a:tc>
                <a:tc>
                  <a:txBody>
                    <a:bodyPr/>
                    <a:lstStyle/>
                    <a:p>
                      <a:endParaRPr kumimoji="1" lang="ja-JP" altLang="en-US" sz="1400" dirty="0"/>
                    </a:p>
                  </a:txBody>
                  <a:tcPr marT="45725" marB="45725"/>
                </a:tc>
                <a:extLst>
                  <a:ext uri="{0D108BD9-81ED-4DB2-BD59-A6C34878D82A}">
                    <a16:rowId xmlns:a16="http://schemas.microsoft.com/office/drawing/2014/main" val="10006"/>
                  </a:ext>
                </a:extLst>
              </a:tr>
            </a:tbl>
          </a:graphicData>
        </a:graphic>
      </p:graphicFrame>
      <p:sp>
        <p:nvSpPr>
          <p:cNvPr id="3125" name="正方形/長方形 2"/>
          <p:cNvSpPr>
            <a:spLocks noChangeArrowheads="1"/>
          </p:cNvSpPr>
          <p:nvPr/>
        </p:nvSpPr>
        <p:spPr bwMode="auto">
          <a:xfrm>
            <a:off x="323528" y="5445224"/>
            <a:ext cx="76850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dirty="0">
                <a:solidFill>
                  <a:srgbClr val="0000CC"/>
                </a:solidFill>
              </a:rPr>
              <a:t>ESBL</a:t>
            </a:r>
            <a:r>
              <a:rPr lang="ja-JP" altLang="en-US" sz="1600" dirty="0">
                <a:solidFill>
                  <a:srgbClr val="0000CC"/>
                </a:solidFill>
              </a:rPr>
              <a:t>：保菌○　感染●         </a:t>
            </a:r>
            <a:r>
              <a:rPr lang="ja-JP" altLang="en-US" sz="1600" dirty="0"/>
              <a:t>緑膿菌：保菌○　感染●        </a:t>
            </a:r>
            <a:r>
              <a:rPr lang="en-US" altLang="ja-JP" sz="1600" dirty="0"/>
              <a:t>BLNAR</a:t>
            </a:r>
            <a:r>
              <a:rPr lang="ja-JP" altLang="en-US" sz="1600" dirty="0"/>
              <a:t>：保菌○　　感染●	</a:t>
            </a:r>
            <a:endParaRPr lang="en-US" altLang="ja-JP" sz="1600" dirty="0"/>
          </a:p>
          <a:p>
            <a:r>
              <a:rPr lang="en-US" altLang="ja-JP" sz="1600" dirty="0">
                <a:solidFill>
                  <a:srgbClr val="FF0000"/>
                </a:solidFill>
              </a:rPr>
              <a:t>MRSA</a:t>
            </a:r>
            <a:r>
              <a:rPr lang="ja-JP" altLang="en-US" sz="1600" dirty="0">
                <a:solidFill>
                  <a:srgbClr val="FF0000"/>
                </a:solidFill>
              </a:rPr>
              <a:t>：保菌○　感染●      </a:t>
            </a:r>
            <a:r>
              <a:rPr lang="ja-JP" altLang="en-US" sz="1600" dirty="0">
                <a:solidFill>
                  <a:srgbClr val="00B050"/>
                </a:solidFill>
              </a:rPr>
              <a:t>ＣＤ：治療なし○　治療あり●</a:t>
            </a:r>
            <a:r>
              <a:rPr lang="ja-JP" altLang="en-US" sz="1600" dirty="0"/>
              <a:t>　　  </a:t>
            </a:r>
            <a:endParaRPr lang="en-US" altLang="ja-JP" sz="1600" dirty="0"/>
          </a:p>
          <a:p>
            <a:r>
              <a:rPr lang="ja-JP" altLang="en-US" sz="1600" dirty="0"/>
              <a:t>　</a:t>
            </a:r>
            <a:r>
              <a:rPr lang="en-US" altLang="ja-JP" sz="1600" dirty="0"/>
              <a:t>※</a:t>
            </a:r>
            <a:r>
              <a:rPr lang="ja-JP" altLang="en-US" sz="1600" dirty="0"/>
              <a:t>：持込　　　　　不：院内、持込どちらとも言えない			</a:t>
            </a:r>
          </a:p>
        </p:txBody>
      </p:sp>
      <p:sp>
        <p:nvSpPr>
          <p:cNvPr id="3" name="テキスト ボックス 2"/>
          <p:cNvSpPr txBox="1"/>
          <p:nvPr/>
        </p:nvSpPr>
        <p:spPr>
          <a:xfrm>
            <a:off x="155197" y="334886"/>
            <a:ext cx="8893781" cy="707886"/>
          </a:xfrm>
          <a:prstGeom prst="rect">
            <a:avLst/>
          </a:prstGeom>
          <a:noFill/>
        </p:spPr>
        <p:txBody>
          <a:bodyPr wrap="none" rtlCol="0">
            <a:spAutoFit/>
          </a:bodyPr>
          <a:lstStyle/>
          <a:p>
            <a:r>
              <a:rPr kumimoji="1" lang="ja-JP" altLang="en-US" sz="2000" b="1" dirty="0">
                <a:solidFill>
                  <a:srgbClr val="FF0000"/>
                </a:solidFill>
              </a:rPr>
              <a:t>当院では、以下の新規患者発生について部署ごとの患者発生を報告しています。</a:t>
            </a:r>
            <a:endParaRPr kumimoji="1" lang="en-US" altLang="ja-JP" sz="2000" b="1" dirty="0">
              <a:solidFill>
                <a:srgbClr val="FF0000"/>
              </a:solidFill>
            </a:endParaRPr>
          </a:p>
          <a:p>
            <a:r>
              <a:rPr lang="ja-JP" altLang="en-US" sz="2000" b="1" dirty="0">
                <a:solidFill>
                  <a:srgbClr val="FF0000"/>
                </a:solidFill>
              </a:rPr>
              <a:t>可能であればお願いします。 （様式は自由です。）</a:t>
            </a:r>
            <a:endParaRPr kumimoji="1" lang="ja-JP" altLang="en-US" sz="2000" b="1" dirty="0">
              <a:solidFill>
                <a:srgbClr val="FF0000"/>
              </a:solidFill>
            </a:endParaRPr>
          </a:p>
        </p:txBody>
      </p:sp>
      <p:sp>
        <p:nvSpPr>
          <p:cNvPr id="4" name="テキスト ボックス 3"/>
          <p:cNvSpPr txBox="1"/>
          <p:nvPr/>
        </p:nvSpPr>
        <p:spPr>
          <a:xfrm>
            <a:off x="323528" y="1556792"/>
            <a:ext cx="1475084" cy="400110"/>
          </a:xfrm>
          <a:prstGeom prst="rect">
            <a:avLst/>
          </a:prstGeom>
          <a:noFill/>
        </p:spPr>
        <p:txBody>
          <a:bodyPr wrap="none" rtlCol="0">
            <a:spAutoFit/>
          </a:bodyPr>
          <a:lstStyle/>
          <a:p>
            <a:r>
              <a:rPr kumimoji="1" lang="ja-JP" altLang="en-US" sz="2000" b="1" dirty="0"/>
              <a:t>＜発表例＞</a:t>
            </a:r>
          </a:p>
        </p:txBody>
      </p:sp>
    </p:spTree>
    <p:extLst>
      <p:ext uri="{BB962C8B-B14F-4D97-AF65-F5344CB8AC3E}">
        <p14:creationId xmlns:p14="http://schemas.microsoft.com/office/powerpoint/2010/main" val="1345656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8840" y="2420888"/>
            <a:ext cx="8997976" cy="3262432"/>
          </a:xfrm>
          <a:prstGeom prst="rect">
            <a:avLst/>
          </a:prstGeom>
          <a:noFill/>
        </p:spPr>
        <p:txBody>
          <a:bodyPr wrap="none" rtlCol="0">
            <a:spAutoFit/>
          </a:bodyPr>
          <a:lstStyle/>
          <a:p>
            <a:r>
              <a:rPr lang="ja-JP" altLang="en-US" sz="2800" dirty="0"/>
              <a:t>速乾性手指消毒剤使用量</a:t>
            </a:r>
            <a:endParaRPr lang="en-US" altLang="ja-JP" sz="2800" dirty="0"/>
          </a:p>
          <a:p>
            <a:endParaRPr kumimoji="1" lang="en-US" altLang="ja-JP" dirty="0"/>
          </a:p>
          <a:p>
            <a:r>
              <a:rPr kumimoji="1" lang="ja-JP" altLang="en-US" sz="2000" dirty="0"/>
              <a:t>病棟全体の使用量</a:t>
            </a:r>
            <a:endParaRPr kumimoji="1" lang="en-US" altLang="ja-JP" sz="2000" dirty="0"/>
          </a:p>
          <a:p>
            <a:r>
              <a:rPr lang="ja-JP" altLang="en-US" sz="2000" dirty="0"/>
              <a:t>　提示方法　：　全体使用量、患者</a:t>
            </a:r>
            <a:r>
              <a:rPr lang="en-US" altLang="ja-JP" sz="2000" dirty="0"/>
              <a:t>1</a:t>
            </a:r>
            <a:r>
              <a:rPr lang="ja-JP" altLang="en-US" sz="2000" dirty="0"/>
              <a:t>人に対する使用量、患者</a:t>
            </a:r>
            <a:r>
              <a:rPr lang="en-US" altLang="ja-JP" sz="2000" dirty="0"/>
              <a:t>1</a:t>
            </a:r>
            <a:r>
              <a:rPr lang="ja-JP" altLang="en-US" sz="2000" dirty="0"/>
              <a:t>人に対する使用回数</a:t>
            </a:r>
            <a:endParaRPr lang="en-US" altLang="ja-JP" sz="2000" dirty="0"/>
          </a:p>
          <a:p>
            <a:r>
              <a:rPr kumimoji="1" lang="ja-JP" altLang="en-US" sz="2000" dirty="0"/>
              <a:t>　　　　　　　　　　</a:t>
            </a:r>
            <a:r>
              <a:rPr kumimoji="1" lang="en-US" altLang="ja-JP" sz="2000" dirty="0"/>
              <a:t>※</a:t>
            </a:r>
            <a:r>
              <a:rPr kumimoji="1" lang="ja-JP" altLang="en-US" sz="2000" dirty="0"/>
              <a:t>いずれかの</a:t>
            </a:r>
            <a:r>
              <a:rPr lang="ja-JP" altLang="en-US" sz="2000" dirty="0"/>
              <a:t>提示</a:t>
            </a:r>
            <a:r>
              <a:rPr kumimoji="1" lang="ja-JP" altLang="en-US" sz="2000" dirty="0"/>
              <a:t>方法を選択</a:t>
            </a:r>
            <a:endParaRPr kumimoji="1" lang="en-US" altLang="ja-JP" sz="2000" dirty="0"/>
          </a:p>
          <a:p>
            <a:r>
              <a:rPr kumimoji="1" lang="ja-JP" altLang="en-US" sz="2000" dirty="0"/>
              <a:t>　　　</a:t>
            </a:r>
            <a:endParaRPr kumimoji="1" lang="en-US" altLang="ja-JP" sz="2000" dirty="0"/>
          </a:p>
          <a:p>
            <a:endParaRPr kumimoji="1" lang="en-US" altLang="ja-JP" sz="2000" dirty="0"/>
          </a:p>
          <a:p>
            <a:r>
              <a:rPr lang="ja-JP" altLang="en-US" sz="2000" dirty="0"/>
              <a:t>各病棟別の使用量</a:t>
            </a:r>
            <a:endParaRPr lang="en-US" altLang="ja-JP" sz="2000" dirty="0"/>
          </a:p>
          <a:p>
            <a:r>
              <a:rPr kumimoji="1" lang="ja-JP" altLang="en-US" sz="2000" dirty="0"/>
              <a:t>　</a:t>
            </a:r>
            <a:r>
              <a:rPr lang="ja-JP" altLang="en-US" sz="2000" dirty="0"/>
              <a:t>提示方法　：　全体使用量、患者</a:t>
            </a:r>
            <a:r>
              <a:rPr lang="en-US" altLang="ja-JP" sz="2000" dirty="0"/>
              <a:t>1</a:t>
            </a:r>
            <a:r>
              <a:rPr lang="ja-JP" altLang="en-US" sz="2000" dirty="0"/>
              <a:t>人に対する使用量、患者</a:t>
            </a:r>
            <a:r>
              <a:rPr lang="en-US" altLang="ja-JP" sz="2000" dirty="0"/>
              <a:t>1</a:t>
            </a:r>
            <a:r>
              <a:rPr lang="ja-JP" altLang="en-US" sz="2000" dirty="0"/>
              <a:t>人に対する使用回数</a:t>
            </a:r>
            <a:endParaRPr lang="en-US" altLang="ja-JP" sz="2000" dirty="0"/>
          </a:p>
          <a:p>
            <a:r>
              <a:rPr lang="ja-JP" altLang="en-US" sz="2000" dirty="0"/>
              <a:t>　　　　　　　　　　</a:t>
            </a:r>
            <a:r>
              <a:rPr lang="en-US" altLang="ja-JP" sz="2000" dirty="0"/>
              <a:t>※</a:t>
            </a:r>
            <a:r>
              <a:rPr lang="ja-JP" altLang="en-US" sz="2000" dirty="0"/>
              <a:t>いずれかの提示方法を選択</a:t>
            </a:r>
            <a:endParaRPr lang="en-US" altLang="ja-JP" sz="2000" dirty="0"/>
          </a:p>
        </p:txBody>
      </p:sp>
      <p:sp>
        <p:nvSpPr>
          <p:cNvPr id="3" name="テキスト ボックス 2"/>
          <p:cNvSpPr txBox="1"/>
          <p:nvPr/>
        </p:nvSpPr>
        <p:spPr>
          <a:xfrm>
            <a:off x="683568" y="188640"/>
            <a:ext cx="7531229" cy="1631216"/>
          </a:xfrm>
          <a:prstGeom prst="rect">
            <a:avLst/>
          </a:prstGeom>
          <a:noFill/>
        </p:spPr>
        <p:txBody>
          <a:bodyPr wrap="none" rtlCol="0">
            <a:spAutoFit/>
          </a:bodyPr>
          <a:lstStyle/>
          <a:p>
            <a:r>
              <a:rPr lang="ja-JP" altLang="ja-JP" sz="2000" b="1" dirty="0">
                <a:solidFill>
                  <a:srgbClr val="FF0000"/>
                </a:solidFill>
              </a:rPr>
              <a:t>③院内感染対策の実施状況</a:t>
            </a:r>
            <a:r>
              <a:rPr lang="ja-JP" altLang="en-US" sz="2000" b="1" dirty="0">
                <a:solidFill>
                  <a:srgbClr val="FF0000"/>
                </a:solidFill>
              </a:rPr>
              <a:t>について</a:t>
            </a:r>
            <a:endParaRPr lang="en-US" altLang="ja-JP" sz="2000" b="1" dirty="0">
              <a:solidFill>
                <a:srgbClr val="FF0000"/>
              </a:solidFill>
            </a:endParaRPr>
          </a:p>
          <a:p>
            <a:r>
              <a:rPr lang="ja-JP" altLang="en-US" sz="2000" b="1" dirty="0">
                <a:solidFill>
                  <a:srgbClr val="FF0000"/>
                </a:solidFill>
              </a:rPr>
              <a:t>　　・</a:t>
            </a:r>
            <a:r>
              <a:rPr lang="ja-JP" altLang="ja-JP" sz="2000" b="1" dirty="0">
                <a:solidFill>
                  <a:srgbClr val="FF0000"/>
                </a:solidFill>
              </a:rPr>
              <a:t>アルコール製剤の使用量</a:t>
            </a:r>
            <a:endParaRPr lang="en-US" altLang="ja-JP" sz="2000" b="1" dirty="0">
              <a:solidFill>
                <a:srgbClr val="FF0000"/>
              </a:solidFill>
            </a:endParaRPr>
          </a:p>
          <a:p>
            <a:r>
              <a:rPr lang="ja-JP" altLang="en-US" sz="2000" b="1" dirty="0">
                <a:solidFill>
                  <a:srgbClr val="FF0000"/>
                </a:solidFill>
              </a:rPr>
              <a:t>　　</a:t>
            </a:r>
            <a:endParaRPr lang="en-US" altLang="ja-JP" sz="2000" dirty="0">
              <a:solidFill>
                <a:srgbClr val="FF0000"/>
              </a:solidFill>
            </a:endParaRPr>
          </a:p>
          <a:p>
            <a:r>
              <a:rPr kumimoji="1" lang="ja-JP" altLang="en-US" sz="2000" b="1" dirty="0">
                <a:solidFill>
                  <a:srgbClr val="FF0000"/>
                </a:solidFill>
              </a:rPr>
              <a:t>当院では、速乾性手指消毒剤使用量について、ＳＰＤセンターからの</a:t>
            </a:r>
            <a:endParaRPr kumimoji="1" lang="en-US" altLang="ja-JP" sz="2000" b="1" dirty="0">
              <a:solidFill>
                <a:srgbClr val="FF0000"/>
              </a:solidFill>
            </a:endParaRPr>
          </a:p>
          <a:p>
            <a:r>
              <a:rPr kumimoji="1" lang="ja-JP" altLang="en-US" sz="2000" b="1" dirty="0">
                <a:solidFill>
                  <a:srgbClr val="FF0000"/>
                </a:solidFill>
              </a:rPr>
              <a:t>払い出し数で、患者</a:t>
            </a:r>
            <a:r>
              <a:rPr kumimoji="1" lang="en-US" altLang="ja-JP" sz="2000" b="1" dirty="0">
                <a:solidFill>
                  <a:srgbClr val="FF0000"/>
                </a:solidFill>
              </a:rPr>
              <a:t>1</a:t>
            </a:r>
            <a:r>
              <a:rPr kumimoji="1" lang="ja-JP" altLang="en-US" sz="2000" b="1" dirty="0">
                <a:solidFill>
                  <a:srgbClr val="FF0000"/>
                </a:solidFill>
              </a:rPr>
              <a:t>人に対する使用量を調べています。</a:t>
            </a:r>
          </a:p>
        </p:txBody>
      </p:sp>
    </p:spTree>
    <p:extLst>
      <p:ext uri="{BB962C8B-B14F-4D97-AF65-F5344CB8AC3E}">
        <p14:creationId xmlns:p14="http://schemas.microsoft.com/office/powerpoint/2010/main" val="184604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23528" y="327620"/>
            <a:ext cx="1467068" cy="400110"/>
          </a:xfrm>
          <a:prstGeom prst="rect">
            <a:avLst/>
          </a:prstGeom>
          <a:noFill/>
        </p:spPr>
        <p:txBody>
          <a:bodyPr wrap="none" rtlCol="0">
            <a:spAutoFit/>
          </a:bodyPr>
          <a:lstStyle/>
          <a:p>
            <a:r>
              <a:rPr kumimoji="1" lang="ja-JP" altLang="en-US" sz="2000" b="1" dirty="0"/>
              <a:t>＜発表例＞</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062" y="908720"/>
            <a:ext cx="6554599"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7062" y="3717032"/>
            <a:ext cx="6554599"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1303974" y="3744453"/>
            <a:ext cx="343364" cy="276999"/>
          </a:xfrm>
          <a:prstGeom prst="rect">
            <a:avLst/>
          </a:prstGeom>
          <a:noFill/>
        </p:spPr>
        <p:txBody>
          <a:bodyPr wrap="none" rtlCol="0">
            <a:spAutoFit/>
          </a:bodyPr>
          <a:lstStyle/>
          <a:p>
            <a:r>
              <a:rPr lang="en-US" altLang="ja-JP" sz="1200" dirty="0"/>
              <a:t>ml</a:t>
            </a:r>
            <a:endParaRPr kumimoji="1" lang="ja-JP" altLang="en-US" sz="1200" dirty="0"/>
          </a:p>
        </p:txBody>
      </p:sp>
      <p:sp>
        <p:nvSpPr>
          <p:cNvPr id="6" name="正方形/長方形 5"/>
          <p:cNvSpPr/>
          <p:nvPr/>
        </p:nvSpPr>
        <p:spPr>
          <a:xfrm>
            <a:off x="2411760" y="313435"/>
            <a:ext cx="2167581" cy="369332"/>
          </a:xfrm>
          <a:prstGeom prst="rect">
            <a:avLst/>
          </a:prstGeom>
        </p:spPr>
        <p:txBody>
          <a:bodyPr wrap="none">
            <a:spAutoFit/>
          </a:bodyPr>
          <a:lstStyle/>
          <a:p>
            <a:r>
              <a:rPr lang="ja-JP" altLang="en-US" b="1" dirty="0">
                <a:solidFill>
                  <a:srgbClr val="FF0000"/>
                </a:solidFill>
              </a:rPr>
              <a:t>（様式は自由です。）</a:t>
            </a:r>
            <a:endParaRPr lang="ja-JP" altLang="en-US" dirty="0"/>
          </a:p>
        </p:txBody>
      </p:sp>
      <p:sp>
        <p:nvSpPr>
          <p:cNvPr id="2" name="テキスト ボックス 1"/>
          <p:cNvSpPr txBox="1"/>
          <p:nvPr/>
        </p:nvSpPr>
        <p:spPr>
          <a:xfrm>
            <a:off x="1971551" y="1052736"/>
            <a:ext cx="4725620" cy="307777"/>
          </a:xfrm>
          <a:prstGeom prst="rect">
            <a:avLst/>
          </a:prstGeom>
          <a:solidFill>
            <a:schemeClr val="bg1"/>
          </a:solidFill>
        </p:spPr>
        <p:txBody>
          <a:bodyPr wrap="square" rtlCol="0">
            <a:spAutoFit/>
          </a:bodyPr>
          <a:lstStyle/>
          <a:p>
            <a:pPr algn="ctr"/>
            <a:r>
              <a:rPr kumimoji="1" lang="en-US" altLang="ja-JP" sz="1400" b="1" dirty="0"/>
              <a:t>H26</a:t>
            </a:r>
            <a:r>
              <a:rPr kumimoji="1" lang="ja-JP" altLang="en-US" sz="1400" b="1" dirty="0"/>
              <a:t>年度全看護単位平均：患者</a:t>
            </a:r>
            <a:r>
              <a:rPr kumimoji="1" lang="en-US" altLang="ja-JP" sz="1400" b="1" dirty="0"/>
              <a:t>1</a:t>
            </a:r>
            <a:r>
              <a:rPr kumimoji="1" lang="ja-JP" altLang="en-US" sz="1400" b="1" dirty="0"/>
              <a:t>人に対する使用量</a:t>
            </a:r>
          </a:p>
        </p:txBody>
      </p:sp>
    </p:spTree>
    <p:extLst>
      <p:ext uri="{BB962C8B-B14F-4D97-AF65-F5344CB8AC3E}">
        <p14:creationId xmlns:p14="http://schemas.microsoft.com/office/powerpoint/2010/main" val="361924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H3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5332573"/>
            <a:ext cx="1367072" cy="1525427"/>
          </a:xfrm>
          <a:prstGeom prst="rect">
            <a:avLst/>
          </a:prstGeom>
          <a:noFill/>
          <a:ln>
            <a:noFill/>
          </a:ln>
        </p:spPr>
      </p:pic>
      <p:pic>
        <p:nvPicPr>
          <p:cNvPr id="9" name="図 8" descr="H3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3717032"/>
            <a:ext cx="1367072" cy="1451619"/>
          </a:xfrm>
          <a:prstGeom prst="rect">
            <a:avLst/>
          </a:prstGeom>
          <a:noFill/>
          <a:ln>
            <a:noFill/>
          </a:ln>
        </p:spPr>
      </p:pic>
      <p:sp>
        <p:nvSpPr>
          <p:cNvPr id="2" name="テキスト ボックス 1"/>
          <p:cNvSpPr txBox="1"/>
          <p:nvPr/>
        </p:nvSpPr>
        <p:spPr>
          <a:xfrm>
            <a:off x="249910" y="1171345"/>
            <a:ext cx="8498553" cy="800219"/>
          </a:xfrm>
          <a:prstGeom prst="rect">
            <a:avLst/>
          </a:prstGeom>
          <a:noFill/>
        </p:spPr>
        <p:txBody>
          <a:bodyPr wrap="square" rtlCol="0">
            <a:spAutoFit/>
          </a:bodyPr>
          <a:lstStyle/>
          <a:p>
            <a:r>
              <a:rPr kumimoji="1" lang="ja-JP" altLang="en-US" sz="2800" dirty="0"/>
              <a:t>病棟ラウンド</a:t>
            </a:r>
            <a:endParaRPr kumimoji="1" lang="en-US" altLang="ja-JP" sz="2800" dirty="0"/>
          </a:p>
          <a:p>
            <a:r>
              <a:rPr kumimoji="1" lang="ja-JP" altLang="en-US" dirty="0"/>
              <a:t>　・実施日</a:t>
            </a:r>
            <a:r>
              <a:rPr lang="ja-JP" altLang="en-US" dirty="0"/>
              <a:t>　　・ラウンド実施者名　　</a:t>
            </a:r>
            <a:r>
              <a:rPr kumimoji="1" lang="ja-JP" altLang="en-US" dirty="0"/>
              <a:t>・実施部署</a:t>
            </a:r>
            <a:r>
              <a:rPr lang="ja-JP" altLang="en-US" dirty="0"/>
              <a:t>　　　　・全体を通して気づいた点</a:t>
            </a:r>
            <a:endParaRPr kumimoji="1" lang="ja-JP" altLang="en-US" dirty="0"/>
          </a:p>
        </p:txBody>
      </p:sp>
      <p:sp>
        <p:nvSpPr>
          <p:cNvPr id="3" name="テキスト ボックス 2"/>
          <p:cNvSpPr txBox="1"/>
          <p:nvPr/>
        </p:nvSpPr>
        <p:spPr>
          <a:xfrm>
            <a:off x="251520" y="116632"/>
            <a:ext cx="8308685" cy="1015663"/>
          </a:xfrm>
          <a:prstGeom prst="rect">
            <a:avLst/>
          </a:prstGeom>
          <a:noFill/>
        </p:spPr>
        <p:txBody>
          <a:bodyPr wrap="none" rtlCol="0">
            <a:spAutoFit/>
          </a:bodyPr>
          <a:lstStyle/>
          <a:p>
            <a:r>
              <a:rPr lang="ja-JP" altLang="ja-JP" sz="2000" b="1" dirty="0">
                <a:solidFill>
                  <a:srgbClr val="FF0000"/>
                </a:solidFill>
              </a:rPr>
              <a:t>③院内感染対策の実施状況</a:t>
            </a:r>
            <a:r>
              <a:rPr lang="ja-JP" altLang="en-US" sz="2000" b="1" dirty="0">
                <a:solidFill>
                  <a:srgbClr val="FF0000"/>
                </a:solidFill>
              </a:rPr>
              <a:t>について</a:t>
            </a:r>
            <a:endParaRPr lang="en-US" altLang="ja-JP" sz="2000" b="1" dirty="0">
              <a:solidFill>
                <a:srgbClr val="FF0000"/>
              </a:solidFill>
            </a:endParaRPr>
          </a:p>
          <a:p>
            <a:r>
              <a:rPr lang="ja-JP" altLang="en-US" sz="2000" b="1" dirty="0">
                <a:solidFill>
                  <a:srgbClr val="FF0000"/>
                </a:solidFill>
              </a:rPr>
              <a:t>　・</a:t>
            </a:r>
            <a:r>
              <a:rPr lang="ja-JP" altLang="ja-JP" sz="2000" b="1" dirty="0">
                <a:solidFill>
                  <a:srgbClr val="FF0000"/>
                </a:solidFill>
              </a:rPr>
              <a:t>感染経路別予防策の実施状況</a:t>
            </a:r>
            <a:r>
              <a:rPr lang="ja-JP" altLang="en-US" sz="2000" b="1" dirty="0">
                <a:solidFill>
                  <a:srgbClr val="FF0000"/>
                </a:solidFill>
              </a:rPr>
              <a:t>（院内ラウンド）</a:t>
            </a:r>
            <a:endParaRPr lang="en-US" altLang="ja-JP" sz="2000" b="1" dirty="0">
              <a:solidFill>
                <a:srgbClr val="FF0000"/>
              </a:solidFill>
            </a:endParaRPr>
          </a:p>
          <a:p>
            <a:r>
              <a:rPr lang="ja-JP" altLang="en-US" sz="2000" dirty="0">
                <a:solidFill>
                  <a:srgbClr val="FF0000"/>
                </a:solidFill>
              </a:rPr>
              <a:t>　　　　　　</a:t>
            </a:r>
            <a:r>
              <a:rPr lang="ja-JP" altLang="en-US" sz="2000" b="1" dirty="0">
                <a:solidFill>
                  <a:srgbClr val="FF0000"/>
                </a:solidFill>
              </a:rPr>
              <a:t>当院では、原則</a:t>
            </a:r>
            <a:r>
              <a:rPr lang="en-US" altLang="ja-JP" sz="2000" b="1" dirty="0">
                <a:solidFill>
                  <a:srgbClr val="FF0000"/>
                </a:solidFill>
              </a:rPr>
              <a:t>4</a:t>
            </a:r>
            <a:r>
              <a:rPr lang="ja-JP" altLang="en-US" sz="2000" b="1" dirty="0">
                <a:solidFill>
                  <a:srgbClr val="FF0000"/>
                </a:solidFill>
              </a:rPr>
              <a:t>職種による病棟ラウンドを週</a:t>
            </a:r>
            <a:r>
              <a:rPr lang="en-US" altLang="ja-JP" sz="2000" b="1" dirty="0">
                <a:solidFill>
                  <a:srgbClr val="FF0000"/>
                </a:solidFill>
              </a:rPr>
              <a:t>1</a:t>
            </a:r>
            <a:r>
              <a:rPr lang="ja-JP" altLang="en-US" sz="2000" b="1" dirty="0">
                <a:solidFill>
                  <a:srgbClr val="FF0000"/>
                </a:solidFill>
              </a:rPr>
              <a:t>回実施しています。</a:t>
            </a:r>
            <a:endParaRPr kumimoji="1" lang="ja-JP" altLang="en-US" sz="2000" b="1" dirty="0">
              <a:solidFill>
                <a:srgbClr val="FF0000"/>
              </a:solidFill>
            </a:endParaRPr>
          </a:p>
        </p:txBody>
      </p:sp>
      <p:sp>
        <p:nvSpPr>
          <p:cNvPr id="5" name="テキスト ボックス 4"/>
          <p:cNvSpPr txBox="1"/>
          <p:nvPr/>
        </p:nvSpPr>
        <p:spPr>
          <a:xfrm>
            <a:off x="241481" y="2204864"/>
            <a:ext cx="1467068" cy="400110"/>
          </a:xfrm>
          <a:prstGeom prst="rect">
            <a:avLst/>
          </a:prstGeom>
          <a:noFill/>
        </p:spPr>
        <p:txBody>
          <a:bodyPr wrap="none" rtlCol="0">
            <a:spAutoFit/>
          </a:bodyPr>
          <a:lstStyle/>
          <a:p>
            <a:r>
              <a:rPr kumimoji="1" lang="ja-JP" altLang="en-US" sz="2000" b="1" dirty="0"/>
              <a:t>＜発表例＞</a:t>
            </a:r>
          </a:p>
        </p:txBody>
      </p:sp>
      <p:sp>
        <p:nvSpPr>
          <p:cNvPr id="6" name="正方形/長方形 5"/>
          <p:cNvSpPr/>
          <p:nvPr/>
        </p:nvSpPr>
        <p:spPr>
          <a:xfrm>
            <a:off x="2328233" y="2164171"/>
            <a:ext cx="2167581" cy="369332"/>
          </a:xfrm>
          <a:prstGeom prst="rect">
            <a:avLst/>
          </a:prstGeom>
        </p:spPr>
        <p:txBody>
          <a:bodyPr wrap="none">
            <a:spAutoFit/>
          </a:bodyPr>
          <a:lstStyle/>
          <a:p>
            <a:r>
              <a:rPr lang="ja-JP" altLang="en-US" b="1" dirty="0">
                <a:solidFill>
                  <a:srgbClr val="FF0000"/>
                </a:solidFill>
              </a:rPr>
              <a:t>（様式は自由です。）</a:t>
            </a:r>
            <a:endParaRPr lang="ja-JP" altLang="en-US" dirty="0"/>
          </a:p>
        </p:txBody>
      </p:sp>
      <p:sp>
        <p:nvSpPr>
          <p:cNvPr id="7" name="テキスト ボックス 1"/>
          <p:cNvSpPr txBox="1">
            <a:spLocks noChangeArrowheads="1"/>
          </p:cNvSpPr>
          <p:nvPr/>
        </p:nvSpPr>
        <p:spPr bwMode="auto">
          <a:xfrm>
            <a:off x="234433" y="2533503"/>
            <a:ext cx="8893175"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r>
              <a:rPr lang="en-US" altLang="ja-JP" sz="3200" b="1" dirty="0">
                <a:solidFill>
                  <a:srgbClr val="0000CC"/>
                </a:solidFill>
              </a:rPr>
              <a:t>12</a:t>
            </a:r>
            <a:r>
              <a:rPr lang="ja-JP" altLang="en-US" sz="3200" b="1" dirty="0">
                <a:solidFill>
                  <a:srgbClr val="0000CC"/>
                </a:solidFill>
              </a:rPr>
              <a:t>月病棟ラウンド（１６部署）</a:t>
            </a:r>
          </a:p>
          <a:p>
            <a:r>
              <a:rPr lang="ja-JP" altLang="en-US" sz="2000" dirty="0"/>
              <a:t>実施日：１２月５日（火）、１２月１２日（火）、１２月１９日（火）、１２月２６日（火）</a:t>
            </a:r>
            <a:endParaRPr lang="en-US" altLang="ja-JP" sz="2000" dirty="0"/>
          </a:p>
          <a:p>
            <a:r>
              <a:rPr lang="ja-JP" altLang="en-US" sz="2000" dirty="0"/>
              <a:t>実施者：医師（高城、岩尾）、検査技師（山田）、薬剤師（平原、外山）</a:t>
            </a:r>
            <a:endParaRPr lang="en-US" altLang="ja-JP" sz="2000" dirty="0"/>
          </a:p>
          <a:p>
            <a:r>
              <a:rPr lang="ja-JP" altLang="en-US" sz="2000" dirty="0"/>
              <a:t>　　　　　看護師（中山、荒武）</a:t>
            </a:r>
            <a:endParaRPr lang="en-US" altLang="ja-JP" sz="2000" dirty="0"/>
          </a:p>
          <a:p>
            <a:pPr eaLnBrk="1" hangingPunct="1"/>
            <a:endParaRPr lang="en-US" altLang="ja-JP" sz="2000" dirty="0"/>
          </a:p>
          <a:p>
            <a:r>
              <a:rPr lang="ja-JP" altLang="en-US" b="1" dirty="0">
                <a:solidFill>
                  <a:srgbClr val="3333FF"/>
                </a:solidFill>
              </a:rPr>
              <a:t>＜気づいた点＞</a:t>
            </a:r>
            <a:endParaRPr lang="en-US" altLang="ja-JP" b="1" dirty="0">
              <a:solidFill>
                <a:srgbClr val="3333FF"/>
              </a:solidFill>
            </a:endParaRPr>
          </a:p>
          <a:p>
            <a:r>
              <a:rPr lang="ja-JP" altLang="en-US" dirty="0">
                <a:latin typeface="+mn-ea"/>
                <a:cs typeface="メイリオ" pitchFamily="50" charset="-128"/>
              </a:rPr>
              <a:t>●</a:t>
            </a:r>
            <a:r>
              <a:rPr lang="ja-JP" altLang="ja-JP" sz="1600" dirty="0"/>
              <a:t>感染性廃棄物容器内の廃棄物が、</a:t>
            </a:r>
            <a:r>
              <a:rPr lang="ja-JP" altLang="ja-JP" sz="1600" u="sng" dirty="0"/>
              <a:t>８分目以上となっていた</a:t>
            </a:r>
            <a:r>
              <a:rPr lang="ja-JP" altLang="en-US" sz="1600" u="sng" dirty="0"/>
              <a:t>。</a:t>
            </a:r>
            <a:r>
              <a:rPr lang="ja-JP" altLang="ja-JP" sz="1600" dirty="0">
                <a:solidFill>
                  <a:srgbClr val="3333FF"/>
                </a:solidFill>
              </a:rPr>
              <a:t>写真①</a:t>
            </a:r>
            <a:endParaRPr lang="ja-JP" altLang="ja-JP" dirty="0">
              <a:solidFill>
                <a:srgbClr val="3333FF"/>
              </a:solidFill>
            </a:endParaRPr>
          </a:p>
          <a:p>
            <a:endParaRPr lang="en-US" altLang="ja-JP" sz="1050" dirty="0">
              <a:latin typeface="+mn-ea"/>
              <a:cs typeface="メイリオ" pitchFamily="50" charset="-128"/>
            </a:endParaRPr>
          </a:p>
          <a:p>
            <a:r>
              <a:rPr lang="ja-JP" altLang="en-US" dirty="0">
                <a:latin typeface="+mn-ea"/>
                <a:cs typeface="メイリオ" pitchFamily="50" charset="-128"/>
              </a:rPr>
              <a:t>●</a:t>
            </a:r>
            <a:r>
              <a:rPr lang="ja-JP" altLang="ja-JP" sz="1600" dirty="0"/>
              <a:t>鋭利用感染性廃棄容器周囲に、</a:t>
            </a:r>
            <a:r>
              <a:rPr lang="ja-JP" altLang="ja-JP" sz="1600" u="sng" dirty="0"/>
              <a:t>血液の飛散</a:t>
            </a:r>
            <a:r>
              <a:rPr lang="ja-JP" altLang="ja-JP" sz="1600" dirty="0"/>
              <a:t>を認めた</a:t>
            </a:r>
            <a:r>
              <a:rPr lang="ja-JP" altLang="en-US" sz="1600" dirty="0"/>
              <a:t>。</a:t>
            </a:r>
            <a:r>
              <a:rPr lang="ja-JP" altLang="ja-JP" sz="1600" dirty="0">
                <a:solidFill>
                  <a:srgbClr val="3333FF"/>
                </a:solidFill>
              </a:rPr>
              <a:t>写真</a:t>
            </a:r>
            <a:r>
              <a:rPr lang="ja-JP" altLang="en-US" sz="1600" dirty="0">
                <a:solidFill>
                  <a:srgbClr val="3333FF"/>
                </a:solidFill>
              </a:rPr>
              <a:t>②</a:t>
            </a:r>
            <a:endParaRPr lang="en-US" altLang="ja-JP" sz="1600" dirty="0"/>
          </a:p>
          <a:p>
            <a:endParaRPr lang="en-US" altLang="ja-JP" sz="1050" dirty="0">
              <a:latin typeface="+mn-ea"/>
              <a:cs typeface="メイリオ" pitchFamily="50" charset="-128"/>
            </a:endParaRPr>
          </a:p>
          <a:p>
            <a:r>
              <a:rPr lang="ja-JP" altLang="en-US" dirty="0">
                <a:latin typeface="+mn-ea"/>
                <a:cs typeface="メイリオ" pitchFamily="50" charset="-128"/>
              </a:rPr>
              <a:t>●</a:t>
            </a:r>
            <a:r>
              <a:rPr lang="ja-JP" altLang="ja-JP" sz="1600" dirty="0"/>
              <a:t>準清潔区域であるスタッフステーション内に、</a:t>
            </a:r>
            <a:r>
              <a:rPr lang="ja-JP" altLang="ja-JP" sz="1600" u="sng" dirty="0"/>
              <a:t>感染性廃棄物が</a:t>
            </a:r>
            <a:endParaRPr lang="en-US" altLang="ja-JP" sz="1600" u="sng" dirty="0"/>
          </a:p>
          <a:p>
            <a:r>
              <a:rPr lang="ja-JP" altLang="en-US" sz="1600" u="sng" dirty="0"/>
              <a:t>　</a:t>
            </a:r>
            <a:r>
              <a:rPr lang="ja-JP" altLang="ja-JP" sz="1600" u="sng" dirty="0"/>
              <a:t>残ったワゴンが置かれていた</a:t>
            </a:r>
            <a:r>
              <a:rPr lang="ja-JP" altLang="ja-JP" sz="1600" dirty="0"/>
              <a:t>。</a:t>
            </a:r>
            <a:r>
              <a:rPr lang="ja-JP" altLang="ja-JP" sz="1600" dirty="0">
                <a:solidFill>
                  <a:srgbClr val="3333FF"/>
                </a:solidFill>
              </a:rPr>
              <a:t>写真</a:t>
            </a:r>
            <a:r>
              <a:rPr lang="ja-JP" altLang="en-US" sz="1600" dirty="0">
                <a:solidFill>
                  <a:srgbClr val="3333FF"/>
                </a:solidFill>
              </a:rPr>
              <a:t>③</a:t>
            </a:r>
            <a:endParaRPr lang="en-US" altLang="ja-JP" sz="1600" dirty="0">
              <a:solidFill>
                <a:srgbClr val="3333FF"/>
              </a:solidFill>
            </a:endParaRPr>
          </a:p>
          <a:p>
            <a:endParaRPr lang="en-US" altLang="ja-JP" sz="1050" dirty="0">
              <a:latin typeface="+mn-ea"/>
              <a:cs typeface="メイリオ" pitchFamily="50" charset="-128"/>
            </a:endParaRPr>
          </a:p>
          <a:p>
            <a:r>
              <a:rPr lang="ja-JP" altLang="en-US" dirty="0">
                <a:latin typeface="+mn-ea"/>
                <a:cs typeface="メイリオ" pitchFamily="50" charset="-128"/>
              </a:rPr>
              <a:t>●</a:t>
            </a:r>
            <a:r>
              <a:rPr lang="ja-JP" altLang="ja-JP" sz="1600" dirty="0"/>
              <a:t>感染性廃棄物容器内に、個人防護具の</a:t>
            </a:r>
            <a:r>
              <a:rPr lang="ja-JP" altLang="ja-JP" sz="1600" u="sng" dirty="0"/>
              <a:t>空箱などの紙類が混じって</a:t>
            </a:r>
            <a:endParaRPr lang="en-US" altLang="ja-JP" sz="1600" u="sng" dirty="0"/>
          </a:p>
          <a:p>
            <a:r>
              <a:rPr lang="ja-JP" altLang="en-US" sz="1600" u="sng" dirty="0"/>
              <a:t>　</a:t>
            </a:r>
            <a:r>
              <a:rPr lang="ja-JP" altLang="ja-JP" sz="1600" u="sng" dirty="0"/>
              <a:t>いた</a:t>
            </a:r>
            <a:r>
              <a:rPr lang="ja-JP" altLang="en-US" sz="1600" dirty="0"/>
              <a:t>。</a:t>
            </a:r>
            <a:r>
              <a:rPr lang="ja-JP" altLang="ja-JP" sz="1600" dirty="0">
                <a:solidFill>
                  <a:srgbClr val="3333FF"/>
                </a:solidFill>
              </a:rPr>
              <a:t>写真</a:t>
            </a:r>
            <a:r>
              <a:rPr lang="ja-JP" altLang="en-US" sz="1600" dirty="0">
                <a:solidFill>
                  <a:srgbClr val="3333FF"/>
                </a:solidFill>
              </a:rPr>
              <a:t>④</a:t>
            </a:r>
            <a:endParaRPr lang="en-US" altLang="ja-JP" sz="1600" dirty="0">
              <a:latin typeface="+mn-ea"/>
              <a:cs typeface="メイリオ" pitchFamily="50" charset="-128"/>
            </a:endParaRPr>
          </a:p>
        </p:txBody>
      </p:sp>
      <p:pic>
        <p:nvPicPr>
          <p:cNvPr id="10" name="図 9" descr="H3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4144" y="3718041"/>
            <a:ext cx="1383464" cy="1497818"/>
          </a:xfrm>
          <a:prstGeom prst="rect">
            <a:avLst/>
          </a:prstGeom>
          <a:noFill/>
          <a:ln>
            <a:noFill/>
          </a:ln>
        </p:spPr>
      </p:pic>
      <p:pic>
        <p:nvPicPr>
          <p:cNvPr id="12" name="図 11" descr="H30"/>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4143" y="5332573"/>
            <a:ext cx="1407933" cy="1525427"/>
          </a:xfrm>
          <a:prstGeom prst="rect">
            <a:avLst/>
          </a:prstGeom>
          <a:noFill/>
          <a:ln>
            <a:noFill/>
          </a:ln>
        </p:spPr>
      </p:pic>
      <p:sp>
        <p:nvSpPr>
          <p:cNvPr id="13" name="テキスト ボックス 12"/>
          <p:cNvSpPr txBox="1"/>
          <p:nvPr/>
        </p:nvSpPr>
        <p:spPr>
          <a:xfrm>
            <a:off x="6409142" y="4778575"/>
            <a:ext cx="877163" cy="369332"/>
          </a:xfrm>
          <a:prstGeom prst="rect">
            <a:avLst/>
          </a:prstGeom>
          <a:noFill/>
        </p:spPr>
        <p:txBody>
          <a:bodyPr wrap="none" rtlCol="0">
            <a:spAutoFit/>
          </a:bodyPr>
          <a:lstStyle/>
          <a:p>
            <a:r>
              <a:rPr kumimoji="1" lang="ja-JP" altLang="en-US" dirty="0">
                <a:solidFill>
                  <a:schemeClr val="bg1"/>
                </a:solidFill>
              </a:rPr>
              <a:t>写真①</a:t>
            </a:r>
          </a:p>
        </p:txBody>
      </p:sp>
      <p:sp>
        <p:nvSpPr>
          <p:cNvPr id="14" name="テキスト ボックス 13"/>
          <p:cNvSpPr txBox="1"/>
          <p:nvPr/>
        </p:nvSpPr>
        <p:spPr>
          <a:xfrm>
            <a:off x="8121623" y="4836315"/>
            <a:ext cx="877163" cy="369332"/>
          </a:xfrm>
          <a:prstGeom prst="rect">
            <a:avLst/>
          </a:prstGeom>
          <a:noFill/>
        </p:spPr>
        <p:txBody>
          <a:bodyPr wrap="none" rtlCol="0">
            <a:spAutoFit/>
          </a:bodyPr>
          <a:lstStyle/>
          <a:p>
            <a:pPr algn="r"/>
            <a:r>
              <a:rPr kumimoji="1" lang="ja-JP" altLang="en-US" dirty="0">
                <a:solidFill>
                  <a:schemeClr val="bg1"/>
                </a:solidFill>
              </a:rPr>
              <a:t>写真②</a:t>
            </a:r>
          </a:p>
        </p:txBody>
      </p:sp>
      <p:sp>
        <p:nvSpPr>
          <p:cNvPr id="15" name="テキスト ボックス 14"/>
          <p:cNvSpPr txBox="1"/>
          <p:nvPr/>
        </p:nvSpPr>
        <p:spPr>
          <a:xfrm>
            <a:off x="6401130" y="6360958"/>
            <a:ext cx="877163" cy="369332"/>
          </a:xfrm>
          <a:prstGeom prst="rect">
            <a:avLst/>
          </a:prstGeom>
          <a:noFill/>
        </p:spPr>
        <p:txBody>
          <a:bodyPr wrap="none" rtlCol="0">
            <a:spAutoFit/>
          </a:bodyPr>
          <a:lstStyle/>
          <a:p>
            <a:r>
              <a:rPr kumimoji="1" lang="ja-JP" altLang="en-US" dirty="0">
                <a:solidFill>
                  <a:schemeClr val="bg1"/>
                </a:solidFill>
              </a:rPr>
              <a:t>写真③</a:t>
            </a:r>
          </a:p>
        </p:txBody>
      </p:sp>
      <p:sp>
        <p:nvSpPr>
          <p:cNvPr id="16" name="テキスト ボックス 15"/>
          <p:cNvSpPr txBox="1"/>
          <p:nvPr/>
        </p:nvSpPr>
        <p:spPr>
          <a:xfrm>
            <a:off x="8009527" y="6360958"/>
            <a:ext cx="877163" cy="369332"/>
          </a:xfrm>
          <a:prstGeom prst="rect">
            <a:avLst/>
          </a:prstGeom>
          <a:noFill/>
        </p:spPr>
        <p:txBody>
          <a:bodyPr wrap="none" rtlCol="0">
            <a:spAutoFit/>
          </a:bodyPr>
          <a:lstStyle/>
          <a:p>
            <a:r>
              <a:rPr kumimoji="1" lang="ja-JP" altLang="en-US" dirty="0">
                <a:solidFill>
                  <a:schemeClr val="bg1"/>
                </a:solidFill>
              </a:rPr>
              <a:t>写真</a:t>
            </a:r>
            <a:r>
              <a:rPr lang="ja-JP" altLang="en-US" dirty="0">
                <a:solidFill>
                  <a:schemeClr val="bg1"/>
                </a:solidFill>
              </a:rPr>
              <a:t>④</a:t>
            </a:r>
            <a:endParaRPr kumimoji="1" lang="ja-JP" altLang="en-US" dirty="0">
              <a:solidFill>
                <a:schemeClr val="bg1"/>
              </a:solidFill>
            </a:endParaRPr>
          </a:p>
        </p:txBody>
      </p:sp>
    </p:spTree>
    <p:extLst>
      <p:ext uri="{BB962C8B-B14F-4D97-AF65-F5344CB8AC3E}">
        <p14:creationId xmlns:p14="http://schemas.microsoft.com/office/powerpoint/2010/main" val="1964641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a:spLocks noChangeArrowheads="1"/>
          </p:cNvSpPr>
          <p:nvPr/>
        </p:nvSpPr>
        <p:spPr bwMode="auto">
          <a:xfrm>
            <a:off x="251520" y="2564904"/>
            <a:ext cx="30380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2400" dirty="0"/>
              <a:t>針刺し事例報告（</a:t>
            </a:r>
            <a:r>
              <a:rPr lang="en-US" altLang="ja-JP" sz="2400" dirty="0"/>
              <a:t>4</a:t>
            </a:r>
            <a:r>
              <a:rPr lang="ja-JP" altLang="en-US" sz="2400" dirty="0"/>
              <a:t>月）</a:t>
            </a:r>
            <a:endParaRPr lang="en-US" altLang="ja-JP" sz="2400" dirty="0"/>
          </a:p>
        </p:txBody>
      </p:sp>
      <p:graphicFrame>
        <p:nvGraphicFramePr>
          <p:cNvPr id="9" name="表 8"/>
          <p:cNvGraphicFramePr>
            <a:graphicFrameLocks noGrp="1"/>
          </p:cNvGraphicFramePr>
          <p:nvPr>
            <p:extLst>
              <p:ext uri="{D42A27DB-BD31-4B8C-83A1-F6EECF244321}">
                <p14:modId xmlns:p14="http://schemas.microsoft.com/office/powerpoint/2010/main" val="2879064929"/>
              </p:ext>
            </p:extLst>
          </p:nvPr>
        </p:nvGraphicFramePr>
        <p:xfrm>
          <a:off x="340088" y="3212976"/>
          <a:ext cx="8598625" cy="1451378"/>
        </p:xfrm>
        <a:graphic>
          <a:graphicData uri="http://schemas.openxmlformats.org/drawingml/2006/table">
            <a:tbl>
              <a:tblPr firstRow="1" bandRow="1">
                <a:tableStyleId>{5940675A-B579-460E-94D1-54222C63F5DA}</a:tableStyleId>
              </a:tblPr>
              <a:tblGrid>
                <a:gridCol w="749756">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3312368">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1008109">
                  <a:extLst>
                    <a:ext uri="{9D8B030D-6E8A-4147-A177-3AD203B41FA5}">
                      <a16:colId xmlns:a16="http://schemas.microsoft.com/office/drawing/2014/main" val="20006"/>
                    </a:ext>
                  </a:extLst>
                </a:gridCol>
              </a:tblGrid>
              <a:tr h="811298">
                <a:tc>
                  <a:txBody>
                    <a:bodyPr/>
                    <a:lstStyle/>
                    <a:p>
                      <a:r>
                        <a:rPr kumimoji="1" lang="ja-JP" altLang="en-US" dirty="0"/>
                        <a:t>Ｎｏ</a:t>
                      </a:r>
                    </a:p>
                  </a:txBody>
                  <a:tcPr>
                    <a:solidFill>
                      <a:schemeClr val="accent1">
                        <a:lumMod val="20000"/>
                        <a:lumOff val="80000"/>
                      </a:schemeClr>
                    </a:solidFill>
                  </a:tcPr>
                </a:tc>
                <a:tc>
                  <a:txBody>
                    <a:bodyPr/>
                    <a:lstStyle/>
                    <a:p>
                      <a:r>
                        <a:rPr kumimoji="1" lang="ja-JP" altLang="en-US" dirty="0"/>
                        <a:t>職種</a:t>
                      </a:r>
                    </a:p>
                  </a:txBody>
                  <a:tcPr>
                    <a:solidFill>
                      <a:schemeClr val="accent1">
                        <a:lumMod val="20000"/>
                        <a:lumOff val="80000"/>
                      </a:schemeClr>
                    </a:solidFill>
                  </a:tcPr>
                </a:tc>
                <a:tc>
                  <a:txBody>
                    <a:bodyPr/>
                    <a:lstStyle/>
                    <a:p>
                      <a:r>
                        <a:rPr kumimoji="1" lang="ja-JP" altLang="en-US" dirty="0"/>
                        <a:t>発生状況</a:t>
                      </a:r>
                    </a:p>
                  </a:txBody>
                  <a:tcPr>
                    <a:solidFill>
                      <a:schemeClr val="accent1">
                        <a:lumMod val="20000"/>
                        <a:lumOff val="80000"/>
                      </a:schemeClr>
                    </a:solidFill>
                  </a:tcPr>
                </a:tc>
                <a:tc>
                  <a:txBody>
                    <a:bodyPr/>
                    <a:lstStyle/>
                    <a:p>
                      <a:r>
                        <a:rPr kumimoji="1" lang="ja-JP" altLang="en-US" dirty="0"/>
                        <a:t>使用</a:t>
                      </a:r>
                      <a:endParaRPr kumimoji="1" lang="en-US" altLang="ja-JP" dirty="0"/>
                    </a:p>
                    <a:p>
                      <a:r>
                        <a:rPr kumimoji="1" lang="ja-JP" altLang="en-US" dirty="0"/>
                        <a:t>器具</a:t>
                      </a:r>
                    </a:p>
                  </a:txBody>
                  <a:tcPr>
                    <a:solidFill>
                      <a:schemeClr val="accent1">
                        <a:lumMod val="20000"/>
                        <a:lumOff val="80000"/>
                      </a:schemeClr>
                    </a:solidFill>
                  </a:tcPr>
                </a:tc>
                <a:tc>
                  <a:txBody>
                    <a:bodyPr/>
                    <a:lstStyle/>
                    <a:p>
                      <a:r>
                        <a:rPr kumimoji="1" lang="ja-JP" altLang="en-US" dirty="0"/>
                        <a:t>経験</a:t>
                      </a:r>
                      <a:endParaRPr kumimoji="1" lang="en-US" altLang="ja-JP" dirty="0"/>
                    </a:p>
                    <a:p>
                      <a:r>
                        <a:rPr kumimoji="1" lang="ja-JP" altLang="en-US" dirty="0"/>
                        <a:t>年数</a:t>
                      </a:r>
                    </a:p>
                  </a:txBody>
                  <a:tcPr>
                    <a:solidFill>
                      <a:schemeClr val="accent1">
                        <a:lumMod val="20000"/>
                        <a:lumOff val="80000"/>
                      </a:schemeClr>
                    </a:solidFill>
                  </a:tcPr>
                </a:tc>
                <a:tc>
                  <a:txBody>
                    <a:bodyPr/>
                    <a:lstStyle/>
                    <a:p>
                      <a:r>
                        <a:rPr kumimoji="1" lang="ja-JP" altLang="en-US" dirty="0"/>
                        <a:t>労務</a:t>
                      </a:r>
                      <a:endParaRPr kumimoji="1" lang="en-US" altLang="ja-JP" dirty="0"/>
                    </a:p>
                    <a:p>
                      <a:r>
                        <a:rPr kumimoji="1" lang="ja-JP" altLang="en-US" dirty="0"/>
                        <a:t>災害</a:t>
                      </a:r>
                    </a:p>
                  </a:txBody>
                  <a:tcPr>
                    <a:solidFill>
                      <a:schemeClr val="accent1">
                        <a:lumMod val="20000"/>
                        <a:lumOff val="80000"/>
                      </a:schemeClr>
                    </a:solidFill>
                  </a:tcPr>
                </a:tc>
                <a:tc>
                  <a:txBody>
                    <a:bodyPr/>
                    <a:lstStyle/>
                    <a:p>
                      <a:r>
                        <a:rPr kumimoji="1" lang="ja-JP" altLang="en-US" dirty="0"/>
                        <a:t>防護具</a:t>
                      </a:r>
                      <a:endParaRPr kumimoji="1" lang="en-US" altLang="ja-JP" dirty="0"/>
                    </a:p>
                    <a:p>
                      <a:r>
                        <a:rPr kumimoji="1" lang="ja-JP" altLang="en-US" dirty="0"/>
                        <a:t>有無</a:t>
                      </a:r>
                    </a:p>
                  </a:txBody>
                  <a:tcPr>
                    <a:solidFill>
                      <a:schemeClr val="accent1">
                        <a:lumMod val="20000"/>
                        <a:lumOff val="80000"/>
                      </a:schemeClr>
                    </a:solidFill>
                  </a:tcPr>
                </a:tc>
                <a:extLst>
                  <a:ext uri="{0D108BD9-81ED-4DB2-BD59-A6C34878D82A}">
                    <a16:rowId xmlns:a16="http://schemas.microsoft.com/office/drawing/2014/main" val="10000"/>
                  </a:ext>
                </a:extLst>
              </a:tr>
              <a:tr h="470038">
                <a:tc>
                  <a:txBody>
                    <a:bodyPr/>
                    <a:lstStyle/>
                    <a:p>
                      <a:r>
                        <a:rPr kumimoji="1" lang="ja-JP" altLang="en-US" dirty="0"/>
                        <a:t>１</a:t>
                      </a:r>
                    </a:p>
                  </a:txBody>
                  <a:tcPr/>
                </a:tc>
                <a:tc>
                  <a:txBody>
                    <a:bodyPr/>
                    <a:lstStyle/>
                    <a:p>
                      <a:r>
                        <a:rPr kumimoji="1" lang="ja-JP" altLang="en-US" dirty="0"/>
                        <a:t>医師</a:t>
                      </a:r>
                    </a:p>
                  </a:txBody>
                  <a:tcPr/>
                </a:tc>
                <a:tc>
                  <a:txBody>
                    <a:bodyPr/>
                    <a:lstStyle/>
                    <a:p>
                      <a:r>
                        <a:rPr kumimoji="1" lang="en-US" altLang="ja-JP" dirty="0"/>
                        <a:t>CV</a:t>
                      </a:r>
                      <a:r>
                        <a:rPr kumimoji="1" lang="ja-JP" altLang="en-US" dirty="0"/>
                        <a:t>カテーテルの抜去後に刺入部位を縫合していた際に指を刺傷</a:t>
                      </a:r>
                      <a:endParaRPr kumimoji="1" lang="en-US" altLang="ja-JP" dirty="0"/>
                    </a:p>
                  </a:txBody>
                  <a:tcPr/>
                </a:tc>
                <a:tc>
                  <a:txBody>
                    <a:bodyPr/>
                    <a:lstStyle/>
                    <a:p>
                      <a:r>
                        <a:rPr kumimoji="1" lang="ja-JP" altLang="en-US" dirty="0"/>
                        <a:t>縫合針</a:t>
                      </a:r>
                    </a:p>
                  </a:txBody>
                  <a:tcPr/>
                </a:tc>
                <a:tc>
                  <a:txBody>
                    <a:bodyPr/>
                    <a:lstStyle/>
                    <a:p>
                      <a:r>
                        <a:rPr kumimoji="1" lang="en-US" altLang="ja-JP" dirty="0"/>
                        <a:t>8</a:t>
                      </a:r>
                      <a:r>
                        <a:rPr kumimoji="1" lang="ja-JP" altLang="en-US" dirty="0"/>
                        <a:t>年</a:t>
                      </a:r>
                    </a:p>
                  </a:txBody>
                  <a:tcPr/>
                </a:tc>
                <a:tc>
                  <a:txBody>
                    <a:bodyPr/>
                    <a:lstStyle/>
                    <a:p>
                      <a:r>
                        <a:rPr kumimoji="1" lang="ja-JP" altLang="en-US" dirty="0"/>
                        <a:t>　＋</a:t>
                      </a:r>
                      <a:endParaRPr kumimoji="1" lang="en-US" altLang="ja-JP" dirty="0"/>
                    </a:p>
                    <a:p>
                      <a:r>
                        <a:rPr kumimoji="1" lang="en-US" altLang="ja-JP" dirty="0"/>
                        <a:t>HCV</a:t>
                      </a:r>
                      <a:endParaRPr kumimoji="1" lang="ja-JP" altLang="en-US" dirty="0"/>
                    </a:p>
                  </a:txBody>
                  <a:tcPr/>
                </a:tc>
                <a:tc>
                  <a:txBody>
                    <a:bodyPr/>
                    <a:lstStyle/>
                    <a:p>
                      <a:r>
                        <a:rPr kumimoji="1" lang="ja-JP" altLang="en-US" dirty="0"/>
                        <a:t>手袋有</a:t>
                      </a:r>
                    </a:p>
                  </a:txBody>
                  <a:tcPr/>
                </a:tc>
                <a:extLst>
                  <a:ext uri="{0D108BD9-81ED-4DB2-BD59-A6C34878D82A}">
                    <a16:rowId xmlns:a16="http://schemas.microsoft.com/office/drawing/2014/main" val="10001"/>
                  </a:ext>
                </a:extLst>
              </a:tr>
            </a:tbl>
          </a:graphicData>
        </a:graphic>
      </p:graphicFrame>
      <p:sp>
        <p:nvSpPr>
          <p:cNvPr id="11" name="テキスト ボックス 10"/>
          <p:cNvSpPr txBox="1"/>
          <p:nvPr/>
        </p:nvSpPr>
        <p:spPr>
          <a:xfrm>
            <a:off x="134802" y="248585"/>
            <a:ext cx="8597225" cy="1631216"/>
          </a:xfrm>
          <a:prstGeom prst="rect">
            <a:avLst/>
          </a:prstGeom>
          <a:noFill/>
        </p:spPr>
        <p:txBody>
          <a:bodyPr wrap="none" rtlCol="0">
            <a:spAutoFit/>
          </a:bodyPr>
          <a:lstStyle/>
          <a:p>
            <a:r>
              <a:rPr lang="ja-JP" altLang="ja-JP" sz="2000" b="1" dirty="0">
                <a:solidFill>
                  <a:srgbClr val="FF0000"/>
                </a:solidFill>
              </a:rPr>
              <a:t>③院内感染対策の実施状況</a:t>
            </a:r>
            <a:r>
              <a:rPr lang="ja-JP" altLang="en-US" sz="2000" b="1" dirty="0">
                <a:solidFill>
                  <a:srgbClr val="FF0000"/>
                </a:solidFill>
              </a:rPr>
              <a:t>について</a:t>
            </a:r>
            <a:endParaRPr lang="en-US" altLang="ja-JP" sz="2000" b="1" dirty="0">
              <a:solidFill>
                <a:srgbClr val="FF0000"/>
              </a:solidFill>
            </a:endParaRPr>
          </a:p>
          <a:p>
            <a:r>
              <a:rPr lang="ja-JP" altLang="en-US" sz="2000" b="1" dirty="0">
                <a:solidFill>
                  <a:srgbClr val="FF0000"/>
                </a:solidFill>
              </a:rPr>
              <a:t>　　・</a:t>
            </a:r>
            <a:r>
              <a:rPr lang="ja-JP" altLang="ja-JP" sz="2000" b="1" dirty="0">
                <a:solidFill>
                  <a:srgbClr val="FF0000"/>
                </a:solidFill>
              </a:rPr>
              <a:t>感染経路別予防策の実施状況</a:t>
            </a:r>
            <a:r>
              <a:rPr lang="ja-JP" altLang="en-US" sz="2000" b="1" dirty="0">
                <a:solidFill>
                  <a:srgbClr val="FF0000"/>
                </a:solidFill>
              </a:rPr>
              <a:t>（針刺し事故</a:t>
            </a:r>
            <a:r>
              <a:rPr lang="ja-JP" altLang="ja-JP" sz="2000" b="1" dirty="0">
                <a:solidFill>
                  <a:srgbClr val="FF0000"/>
                </a:solidFill>
              </a:rPr>
              <a:t>等</a:t>
            </a:r>
            <a:r>
              <a:rPr lang="ja-JP" altLang="en-US" sz="2000" b="1" dirty="0">
                <a:solidFill>
                  <a:srgbClr val="FF0000"/>
                </a:solidFill>
              </a:rPr>
              <a:t>）</a:t>
            </a:r>
            <a:endParaRPr lang="en-US" altLang="ja-JP" sz="2000" b="1" dirty="0">
              <a:solidFill>
                <a:srgbClr val="FF0000"/>
              </a:solidFill>
            </a:endParaRPr>
          </a:p>
          <a:p>
            <a:endParaRPr lang="en-US" altLang="ja-JP" sz="2000" b="1" dirty="0">
              <a:solidFill>
                <a:srgbClr val="FF0000"/>
              </a:solidFill>
            </a:endParaRPr>
          </a:p>
          <a:p>
            <a:r>
              <a:rPr lang="ja-JP" altLang="en-US" sz="2000" b="1" dirty="0">
                <a:solidFill>
                  <a:srgbClr val="FF0000"/>
                </a:solidFill>
              </a:rPr>
              <a:t>当院では、感染源の有無にかかわらず、事故が発生したら報告するシステムを</a:t>
            </a:r>
            <a:endParaRPr lang="en-US" altLang="ja-JP" sz="2000" b="1" dirty="0">
              <a:solidFill>
                <a:srgbClr val="FF0000"/>
              </a:solidFill>
            </a:endParaRPr>
          </a:p>
          <a:p>
            <a:r>
              <a:rPr lang="ja-JP" altLang="en-US" sz="2000" b="1" dirty="0">
                <a:solidFill>
                  <a:srgbClr val="FF0000"/>
                </a:solidFill>
              </a:rPr>
              <a:t>取っています。</a:t>
            </a:r>
            <a:endParaRPr kumimoji="1" lang="ja-JP" altLang="en-US" sz="2000" b="1" dirty="0">
              <a:solidFill>
                <a:srgbClr val="FF0000"/>
              </a:solidFill>
            </a:endParaRPr>
          </a:p>
        </p:txBody>
      </p:sp>
      <p:sp>
        <p:nvSpPr>
          <p:cNvPr id="4" name="テキスト ボックス 3"/>
          <p:cNvSpPr txBox="1"/>
          <p:nvPr/>
        </p:nvSpPr>
        <p:spPr>
          <a:xfrm>
            <a:off x="3453820" y="2564904"/>
            <a:ext cx="2371162" cy="400110"/>
          </a:xfrm>
          <a:prstGeom prst="rect">
            <a:avLst/>
          </a:prstGeom>
          <a:noFill/>
        </p:spPr>
        <p:txBody>
          <a:bodyPr wrap="none" rtlCol="0">
            <a:spAutoFit/>
          </a:bodyPr>
          <a:lstStyle/>
          <a:p>
            <a:r>
              <a:rPr kumimoji="1" lang="ja-JP" altLang="en-US" sz="2000" b="1" dirty="0">
                <a:solidFill>
                  <a:srgbClr val="FF0000"/>
                </a:solidFill>
              </a:rPr>
              <a:t>（様式は自由です。）</a:t>
            </a:r>
          </a:p>
        </p:txBody>
      </p:sp>
    </p:spTree>
    <p:extLst>
      <p:ext uri="{BB962C8B-B14F-4D97-AF65-F5344CB8AC3E}">
        <p14:creationId xmlns:p14="http://schemas.microsoft.com/office/powerpoint/2010/main" val="1430728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ext Box 2"/>
          <p:cNvSpPr txBox="1">
            <a:spLocks noChangeArrowheads="1"/>
          </p:cNvSpPr>
          <p:nvPr/>
        </p:nvSpPr>
        <p:spPr bwMode="auto">
          <a:xfrm>
            <a:off x="193523" y="745540"/>
            <a:ext cx="7416825" cy="523220"/>
          </a:xfrm>
          <a:prstGeom prst="rect">
            <a:avLst/>
          </a:prstGeom>
          <a:noFill/>
          <a:ln w="9525">
            <a:noFill/>
            <a:miter lim="800000"/>
            <a:headEnd/>
            <a:tailEnd/>
          </a:ln>
        </p:spPr>
        <p:txBody>
          <a:bodyPr wrap="square">
            <a:spAutoFit/>
          </a:bodyPr>
          <a:lstStyle/>
          <a:p>
            <a:r>
              <a:rPr lang="ja-JP" altLang="en-US" sz="2800" b="1" dirty="0">
                <a:solidFill>
                  <a:schemeClr val="tx2"/>
                </a:solidFill>
                <a:latin typeface="+mj-ea"/>
                <a:ea typeface="+mj-ea"/>
              </a:rPr>
              <a:t>当院における抗菌薬適正使用</a:t>
            </a:r>
          </a:p>
        </p:txBody>
      </p:sp>
      <p:sp>
        <p:nvSpPr>
          <p:cNvPr id="223235" name="Text Box 3"/>
          <p:cNvSpPr txBox="1">
            <a:spLocks noChangeArrowheads="1"/>
          </p:cNvSpPr>
          <p:nvPr/>
        </p:nvSpPr>
        <p:spPr bwMode="auto">
          <a:xfrm>
            <a:off x="228426" y="1268760"/>
            <a:ext cx="7727950" cy="5355312"/>
          </a:xfrm>
          <a:prstGeom prst="rect">
            <a:avLst/>
          </a:prstGeom>
          <a:noFill/>
          <a:ln w="9525">
            <a:noFill/>
            <a:miter lim="800000"/>
            <a:headEnd/>
            <a:tailEnd/>
          </a:ln>
        </p:spPr>
        <p:txBody>
          <a:bodyPr>
            <a:spAutoFit/>
          </a:bodyPr>
          <a:lstStyle/>
          <a:p>
            <a:r>
              <a:rPr lang="en-US" altLang="ja-JP" b="1" dirty="0">
                <a:latin typeface="+mn-ea"/>
              </a:rPr>
              <a:t>1.</a:t>
            </a:r>
            <a:r>
              <a:rPr lang="ja-JP" altLang="en-US" b="1" dirty="0">
                <a:latin typeface="+mn-ea"/>
              </a:rPr>
              <a:t>届け出制指定薬</a:t>
            </a:r>
            <a:endParaRPr lang="en-US" altLang="ja-JP" b="1" dirty="0">
              <a:latin typeface="+mn-ea"/>
            </a:endParaRPr>
          </a:p>
          <a:p>
            <a:r>
              <a:rPr lang="ja-JP" altLang="en-US" dirty="0">
                <a:latin typeface="+mn-ea"/>
              </a:rPr>
              <a:t>１）抗</a:t>
            </a:r>
            <a:r>
              <a:rPr lang="en-US" altLang="ja-JP" dirty="0">
                <a:latin typeface="+mn-ea"/>
              </a:rPr>
              <a:t>MRSA</a:t>
            </a:r>
            <a:r>
              <a:rPr lang="ja-JP" altLang="en-US" dirty="0">
                <a:latin typeface="+mn-ea"/>
              </a:rPr>
              <a:t>薬</a:t>
            </a:r>
            <a:endParaRPr lang="en-US" altLang="ja-JP" dirty="0">
              <a:latin typeface="+mn-ea"/>
            </a:endParaRPr>
          </a:p>
          <a:p>
            <a:r>
              <a:rPr lang="ja-JP" altLang="en-US" dirty="0">
                <a:latin typeface="+mn-ea"/>
              </a:rPr>
              <a:t>①</a:t>
            </a:r>
            <a:r>
              <a:rPr lang="en-US" altLang="ja-JP" dirty="0">
                <a:latin typeface="+mn-ea"/>
              </a:rPr>
              <a:t>VCM</a:t>
            </a:r>
            <a:r>
              <a:rPr lang="ja-JP" altLang="en-US" dirty="0">
                <a:latin typeface="+mn-ea"/>
              </a:rPr>
              <a:t>（バンコマイシン塩酸塩）</a:t>
            </a:r>
            <a:endParaRPr lang="en-US" altLang="ja-JP" dirty="0">
              <a:latin typeface="+mn-ea"/>
            </a:endParaRPr>
          </a:p>
          <a:p>
            <a:r>
              <a:rPr lang="ja-JP" altLang="en-US" dirty="0">
                <a:latin typeface="+mn-ea"/>
              </a:rPr>
              <a:t>②</a:t>
            </a:r>
            <a:r>
              <a:rPr lang="en-US" altLang="ja-JP" dirty="0">
                <a:latin typeface="+mn-ea"/>
              </a:rPr>
              <a:t>TEIC</a:t>
            </a:r>
            <a:r>
              <a:rPr lang="ja-JP" altLang="en-US" dirty="0">
                <a:latin typeface="+mn-ea"/>
              </a:rPr>
              <a:t>（テイコプラニン）</a:t>
            </a:r>
            <a:endParaRPr lang="en-US" altLang="ja-JP" dirty="0">
              <a:latin typeface="+mn-ea"/>
            </a:endParaRPr>
          </a:p>
          <a:p>
            <a:r>
              <a:rPr lang="ja-JP" altLang="en-US" dirty="0">
                <a:latin typeface="+mn-ea"/>
              </a:rPr>
              <a:t>③</a:t>
            </a:r>
            <a:r>
              <a:rPr lang="en-US" altLang="ja-JP" dirty="0">
                <a:latin typeface="+mn-ea"/>
              </a:rPr>
              <a:t>ABK</a:t>
            </a:r>
            <a:r>
              <a:rPr lang="ja-JP" altLang="en-US" dirty="0">
                <a:latin typeface="+mn-ea"/>
              </a:rPr>
              <a:t>（アル</a:t>
            </a:r>
            <a:r>
              <a:rPr lang="ja-JP" altLang="en-US" dirty="0" err="1">
                <a:latin typeface="+mn-ea"/>
              </a:rPr>
              <a:t>べ</a:t>
            </a:r>
            <a:r>
              <a:rPr lang="ja-JP" altLang="en-US" dirty="0">
                <a:latin typeface="+mn-ea"/>
              </a:rPr>
              <a:t>カシン硫酸塩）</a:t>
            </a:r>
            <a:endParaRPr lang="en-US" altLang="ja-JP" dirty="0">
              <a:latin typeface="+mn-ea"/>
            </a:endParaRPr>
          </a:p>
          <a:p>
            <a:r>
              <a:rPr lang="ja-JP" altLang="en-US" dirty="0">
                <a:latin typeface="+mn-ea"/>
              </a:rPr>
              <a:t>④</a:t>
            </a:r>
            <a:r>
              <a:rPr lang="en-US" altLang="ja-JP" dirty="0">
                <a:latin typeface="+mn-ea"/>
              </a:rPr>
              <a:t>DAP</a:t>
            </a:r>
            <a:r>
              <a:rPr lang="ja-JP" altLang="en-US" dirty="0">
                <a:latin typeface="+mn-ea"/>
              </a:rPr>
              <a:t>（ダプトマイシン）</a:t>
            </a:r>
            <a:endParaRPr lang="en-US" altLang="ja-JP" dirty="0">
              <a:latin typeface="+mn-ea"/>
            </a:endParaRPr>
          </a:p>
          <a:p>
            <a:r>
              <a:rPr lang="ja-JP" altLang="en-US" dirty="0">
                <a:latin typeface="+mn-ea"/>
              </a:rPr>
              <a:t>⑤</a:t>
            </a:r>
            <a:r>
              <a:rPr lang="en-US" altLang="ja-JP" dirty="0">
                <a:latin typeface="+mn-ea"/>
              </a:rPr>
              <a:t>LZD</a:t>
            </a:r>
            <a:r>
              <a:rPr lang="ja-JP" altLang="en-US" dirty="0">
                <a:latin typeface="+mn-ea"/>
              </a:rPr>
              <a:t>（リネゾリド）</a:t>
            </a:r>
            <a:endParaRPr lang="en-US" altLang="ja-JP" dirty="0">
              <a:latin typeface="+mn-ea"/>
            </a:endParaRPr>
          </a:p>
          <a:p>
            <a:endParaRPr lang="en-US" altLang="ja-JP" dirty="0">
              <a:latin typeface="+mn-ea"/>
            </a:endParaRPr>
          </a:p>
          <a:p>
            <a:r>
              <a:rPr lang="ja-JP" altLang="en-US" b="1" dirty="0">
                <a:latin typeface="+mn-ea"/>
              </a:rPr>
              <a:t>２．届け出方法：電子カルテ上で届出書を作成する</a:t>
            </a:r>
            <a:endParaRPr lang="en-US" altLang="ja-JP" b="1" dirty="0">
              <a:latin typeface="+mn-ea"/>
            </a:endParaRPr>
          </a:p>
          <a:p>
            <a:r>
              <a:rPr lang="ja-JP" altLang="en-US" dirty="0">
                <a:latin typeface="+mn-ea"/>
              </a:rPr>
              <a:t>①使用理由</a:t>
            </a:r>
            <a:endParaRPr lang="en-US" altLang="ja-JP" dirty="0">
              <a:latin typeface="+mn-ea"/>
            </a:endParaRPr>
          </a:p>
          <a:p>
            <a:r>
              <a:rPr lang="ja-JP" altLang="en-US" dirty="0">
                <a:latin typeface="+mn-ea"/>
              </a:rPr>
              <a:t>②培養提出</a:t>
            </a:r>
            <a:endParaRPr lang="en-US" altLang="ja-JP" dirty="0">
              <a:latin typeface="+mn-ea"/>
            </a:endParaRPr>
          </a:p>
          <a:p>
            <a:r>
              <a:rPr lang="ja-JP" altLang="en-US" dirty="0">
                <a:latin typeface="+mn-ea"/>
              </a:rPr>
              <a:t>③薬物血中濃度測定（</a:t>
            </a:r>
            <a:r>
              <a:rPr lang="en-US" altLang="ja-JP" dirty="0">
                <a:latin typeface="+mn-ea"/>
              </a:rPr>
              <a:t>TDM</a:t>
            </a:r>
            <a:r>
              <a:rPr lang="ja-JP" altLang="en-US" dirty="0">
                <a:latin typeface="+mn-ea"/>
              </a:rPr>
              <a:t>）</a:t>
            </a:r>
            <a:endParaRPr lang="en-US" altLang="ja-JP" dirty="0">
              <a:latin typeface="+mn-ea"/>
            </a:endParaRPr>
          </a:p>
          <a:p>
            <a:r>
              <a:rPr lang="ja-JP" altLang="en-US" dirty="0">
                <a:latin typeface="+mn-ea"/>
              </a:rPr>
              <a:t>④使用予定期間</a:t>
            </a:r>
            <a:endParaRPr lang="en-US" altLang="ja-JP" dirty="0">
              <a:latin typeface="+mn-ea"/>
            </a:endParaRPr>
          </a:p>
          <a:p>
            <a:r>
              <a:rPr lang="ja-JP" altLang="en-US" dirty="0">
                <a:latin typeface="+mn-ea"/>
              </a:rPr>
              <a:t>⑤</a:t>
            </a:r>
            <a:r>
              <a:rPr lang="ja-JP" altLang="ja-JP" dirty="0">
                <a:latin typeface="+mn-ea"/>
              </a:rPr>
              <a:t>添付文書による使用上の注意についての確認事項</a:t>
            </a:r>
            <a:endParaRPr lang="en-US" altLang="ja-JP" dirty="0">
              <a:latin typeface="+mn-ea"/>
            </a:endParaRPr>
          </a:p>
          <a:p>
            <a:r>
              <a:rPr lang="ja-JP" altLang="en-US" dirty="0">
                <a:latin typeface="+mn-ea"/>
              </a:rPr>
              <a:t>⑥</a:t>
            </a:r>
            <a:r>
              <a:rPr lang="ja-JP" altLang="ja-JP" dirty="0">
                <a:latin typeface="+mn-ea"/>
              </a:rPr>
              <a:t>長期使用についての確認事項</a:t>
            </a:r>
            <a:endParaRPr lang="en-US" altLang="ja-JP" dirty="0">
              <a:latin typeface="+mn-ea"/>
            </a:endParaRPr>
          </a:p>
          <a:p>
            <a:endParaRPr lang="en-US" altLang="ja-JP" dirty="0">
              <a:latin typeface="+mn-ea"/>
            </a:endParaRPr>
          </a:p>
          <a:p>
            <a:r>
              <a:rPr lang="ja-JP" altLang="en-US" b="1" dirty="0">
                <a:latin typeface="+mn-ea"/>
              </a:rPr>
              <a:t>３．届け出結果に対するフィードバック</a:t>
            </a:r>
            <a:endParaRPr lang="en-US" altLang="ja-JP" b="1" dirty="0">
              <a:latin typeface="+mn-ea"/>
            </a:endParaRPr>
          </a:p>
          <a:p>
            <a:r>
              <a:rPr lang="ja-JP" altLang="en-US" dirty="0">
                <a:latin typeface="+mn-ea"/>
              </a:rPr>
              <a:t>①電子カルテで投与内容の確認</a:t>
            </a:r>
            <a:endParaRPr lang="en-US" altLang="ja-JP" dirty="0">
              <a:latin typeface="+mn-ea"/>
            </a:endParaRPr>
          </a:p>
          <a:p>
            <a:r>
              <a:rPr lang="ja-JP" altLang="en-US" dirty="0">
                <a:latin typeface="+mn-ea"/>
              </a:rPr>
              <a:t>②</a:t>
            </a:r>
            <a:r>
              <a:rPr lang="en-US" altLang="ja-JP" dirty="0">
                <a:latin typeface="+mn-ea"/>
              </a:rPr>
              <a:t>TDM</a:t>
            </a:r>
            <a:r>
              <a:rPr lang="ja-JP" altLang="en-US" dirty="0">
                <a:latin typeface="+mn-ea"/>
              </a:rPr>
              <a:t>の施行状況</a:t>
            </a:r>
            <a:endParaRPr lang="en-US" altLang="ja-JP" dirty="0">
              <a:latin typeface="+mn-ea"/>
            </a:endParaRPr>
          </a:p>
        </p:txBody>
      </p:sp>
      <p:sp>
        <p:nvSpPr>
          <p:cNvPr id="5" name="Text Box 3"/>
          <p:cNvSpPr txBox="1">
            <a:spLocks noChangeArrowheads="1"/>
          </p:cNvSpPr>
          <p:nvPr/>
        </p:nvSpPr>
        <p:spPr bwMode="auto">
          <a:xfrm>
            <a:off x="3635896" y="1556792"/>
            <a:ext cx="5472608" cy="1477328"/>
          </a:xfrm>
          <a:prstGeom prst="rect">
            <a:avLst/>
          </a:prstGeom>
          <a:noFill/>
          <a:ln w="9525">
            <a:noFill/>
            <a:miter lim="800000"/>
            <a:headEnd/>
            <a:tailEnd/>
          </a:ln>
        </p:spPr>
        <p:txBody>
          <a:bodyPr wrap="square">
            <a:spAutoFit/>
          </a:bodyPr>
          <a:lstStyle/>
          <a:p>
            <a:r>
              <a:rPr lang="ja-JP" altLang="en-US" dirty="0">
                <a:latin typeface="+mj-ea"/>
                <a:ea typeface="+mj-ea"/>
              </a:rPr>
              <a:t>２）カルバペネム系抗菌薬</a:t>
            </a:r>
            <a:endParaRPr lang="en-US" altLang="ja-JP" dirty="0">
              <a:latin typeface="+mj-ea"/>
              <a:ea typeface="+mj-ea"/>
            </a:endParaRPr>
          </a:p>
          <a:p>
            <a:r>
              <a:rPr lang="ja-JP" altLang="en-US" dirty="0">
                <a:latin typeface="+mj-ea"/>
                <a:ea typeface="+mj-ea"/>
              </a:rPr>
              <a:t>①</a:t>
            </a:r>
            <a:r>
              <a:rPr lang="en-US" altLang="ja-JP" dirty="0">
                <a:latin typeface="+mj-ea"/>
                <a:ea typeface="+mj-ea"/>
              </a:rPr>
              <a:t>MEPM</a:t>
            </a:r>
            <a:r>
              <a:rPr lang="ja-JP" altLang="en-US" dirty="0">
                <a:latin typeface="+mj-ea"/>
                <a:ea typeface="+mj-ea"/>
              </a:rPr>
              <a:t>（メロペネム水和物）</a:t>
            </a:r>
            <a:endParaRPr lang="en-US" altLang="ja-JP" dirty="0">
              <a:latin typeface="+mj-ea"/>
              <a:ea typeface="+mj-ea"/>
            </a:endParaRPr>
          </a:p>
          <a:p>
            <a:r>
              <a:rPr lang="ja-JP" altLang="en-US" dirty="0">
                <a:latin typeface="+mj-ea"/>
                <a:ea typeface="+mj-ea"/>
              </a:rPr>
              <a:t>②</a:t>
            </a:r>
            <a:r>
              <a:rPr lang="en-US" altLang="ja-JP" dirty="0">
                <a:latin typeface="+mj-ea"/>
                <a:ea typeface="+mj-ea"/>
              </a:rPr>
              <a:t>IPM/CS</a:t>
            </a:r>
            <a:r>
              <a:rPr lang="ja-JP" altLang="en-US" dirty="0">
                <a:latin typeface="+mj-ea"/>
                <a:ea typeface="+mj-ea"/>
              </a:rPr>
              <a:t>（イムペネム・シラスタチンナトリウム）</a:t>
            </a:r>
            <a:endParaRPr lang="en-US" altLang="ja-JP" dirty="0">
              <a:latin typeface="+mj-ea"/>
              <a:ea typeface="+mj-ea"/>
            </a:endParaRPr>
          </a:p>
          <a:p>
            <a:r>
              <a:rPr lang="ja-JP" altLang="en-US" dirty="0">
                <a:latin typeface="+mj-ea"/>
                <a:ea typeface="+mj-ea"/>
              </a:rPr>
              <a:t>③</a:t>
            </a:r>
            <a:r>
              <a:rPr lang="en-US" altLang="ja-JP" dirty="0">
                <a:latin typeface="+mj-ea"/>
                <a:ea typeface="+mj-ea"/>
              </a:rPr>
              <a:t>DRPM</a:t>
            </a:r>
            <a:r>
              <a:rPr lang="ja-JP" altLang="en-US" dirty="0">
                <a:latin typeface="+mj-ea"/>
                <a:ea typeface="+mj-ea"/>
              </a:rPr>
              <a:t>（ドリペネム水和物）</a:t>
            </a:r>
            <a:endParaRPr lang="en-US" altLang="ja-JP" dirty="0">
              <a:latin typeface="+mj-ea"/>
              <a:ea typeface="+mj-ea"/>
            </a:endParaRPr>
          </a:p>
          <a:p>
            <a:r>
              <a:rPr lang="ja-JP" altLang="en-US" dirty="0">
                <a:latin typeface="+mj-ea"/>
                <a:ea typeface="+mj-ea"/>
              </a:rPr>
              <a:t>④</a:t>
            </a:r>
            <a:r>
              <a:rPr lang="en-US" altLang="ja-JP" dirty="0">
                <a:latin typeface="+mj-ea"/>
                <a:ea typeface="+mj-ea"/>
              </a:rPr>
              <a:t>PAPM/BP</a:t>
            </a:r>
            <a:r>
              <a:rPr lang="ja-JP" altLang="en-US" dirty="0">
                <a:latin typeface="+mj-ea"/>
                <a:ea typeface="+mj-ea"/>
              </a:rPr>
              <a:t>（パニペネム・ベタミプロン）</a:t>
            </a:r>
          </a:p>
        </p:txBody>
      </p:sp>
      <p:sp>
        <p:nvSpPr>
          <p:cNvPr id="6145" name="Rectangle 1"/>
          <p:cNvSpPr>
            <a:spLocks noChangeArrowheads="1"/>
          </p:cNvSpPr>
          <p:nvPr/>
        </p:nvSpPr>
        <p:spPr bwMode="auto">
          <a:xfrm>
            <a:off x="228426" y="5037"/>
            <a:ext cx="852003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④</a:t>
            </a:r>
            <a:r>
              <a:rPr kumimoji="1" lang="ja-JP"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抗菌薬の使用状況等</a:t>
            </a:r>
            <a:r>
              <a:rPr kumimoji="1" lang="ja-JP" altLang="en-US"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、特に届け出制についてお示しください。当院ではこの表の抗菌薬が対象です</a:t>
            </a:r>
            <a:endParaRPr lang="en-US" altLang="ja-JP" sz="2000" b="1" dirty="0">
              <a:solidFill>
                <a:srgbClr val="FF0000"/>
              </a:solidFill>
              <a:latin typeface="ＭＳ Ｐゴシック" pitchFamily="50" charset="-128"/>
              <a:ea typeface="ＭＳ Ｐゴシック" pitchFamily="50" charset="-128"/>
              <a:cs typeface="Times New Roman" pitchFamily="18" charset="0"/>
            </a:endParaRPr>
          </a:p>
        </p:txBody>
      </p:sp>
    </p:spTree>
    <p:extLst>
      <p:ext uri="{BB962C8B-B14F-4D97-AF65-F5344CB8AC3E}">
        <p14:creationId xmlns:p14="http://schemas.microsoft.com/office/powerpoint/2010/main" val="1972207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24744"/>
            <a:ext cx="8640960" cy="778098"/>
          </a:xfrm>
        </p:spPr>
        <p:txBody>
          <a:bodyPr>
            <a:noAutofit/>
          </a:bodyPr>
          <a:lstStyle/>
          <a:p>
            <a:r>
              <a:rPr lang="ja-JP" altLang="en-US" sz="3600" dirty="0"/>
              <a:t>○月の</a:t>
            </a:r>
            <a:r>
              <a:rPr lang="ja-JP" altLang="ja-JP" sz="3600" dirty="0"/>
              <a:t>抗</a:t>
            </a:r>
            <a:r>
              <a:rPr lang="en-US" altLang="ja-JP" sz="3600" dirty="0"/>
              <a:t>MRSA</a:t>
            </a:r>
            <a:r>
              <a:rPr lang="ja-JP" altLang="ja-JP" sz="3600" dirty="0"/>
              <a:t>薬の新規使用患者</a:t>
            </a:r>
            <a:r>
              <a:rPr lang="ja-JP" altLang="en-US" sz="3600" dirty="0"/>
              <a:t>のまとめ</a:t>
            </a:r>
            <a:endParaRPr kumimoji="1" lang="ja-JP" altLang="en-US" sz="3600" dirty="0"/>
          </a:p>
        </p:txBody>
      </p:sp>
      <p:sp>
        <p:nvSpPr>
          <p:cNvPr id="3" name="コンテンツ プレースホルダー 2"/>
          <p:cNvSpPr>
            <a:spLocks noGrp="1"/>
          </p:cNvSpPr>
          <p:nvPr>
            <p:ph idx="1"/>
          </p:nvPr>
        </p:nvSpPr>
        <p:spPr>
          <a:xfrm>
            <a:off x="467544" y="2010662"/>
            <a:ext cx="8229600" cy="4525963"/>
          </a:xfrm>
        </p:spPr>
        <p:txBody>
          <a:bodyPr>
            <a:normAutofit fontScale="77500" lnSpcReduction="20000"/>
          </a:bodyPr>
          <a:lstStyle/>
          <a:p>
            <a:pPr marL="0" indent="0">
              <a:buNone/>
            </a:pPr>
            <a:r>
              <a:rPr lang="ja-JP" altLang="ja-JP" dirty="0"/>
              <a:t>■新規使用患者数：例</a:t>
            </a:r>
            <a:endParaRPr lang="en-US" altLang="ja-JP" dirty="0"/>
          </a:p>
          <a:p>
            <a:pPr marL="0" indent="0">
              <a:buNone/>
            </a:pPr>
            <a:r>
              <a:rPr lang="en-US" altLang="ja-JP" dirty="0"/>
              <a:t>VCM</a:t>
            </a:r>
            <a:r>
              <a:rPr lang="ja-JP" altLang="ja-JP" dirty="0"/>
              <a:t>：</a:t>
            </a:r>
            <a:r>
              <a:rPr lang="ja-JP" altLang="en-US" dirty="0"/>
              <a:t>　</a:t>
            </a:r>
            <a:r>
              <a:rPr lang="ja-JP" altLang="ja-JP" dirty="0"/>
              <a:t>例、</a:t>
            </a:r>
            <a:r>
              <a:rPr lang="en-US" altLang="ja-JP" dirty="0"/>
              <a:t>TEIC</a:t>
            </a:r>
            <a:r>
              <a:rPr lang="ja-JP" altLang="ja-JP" dirty="0"/>
              <a:t>：</a:t>
            </a:r>
            <a:r>
              <a:rPr lang="ja-JP" altLang="en-US" dirty="0"/>
              <a:t>　</a:t>
            </a:r>
            <a:r>
              <a:rPr lang="ja-JP" altLang="ja-JP" dirty="0"/>
              <a:t>例、</a:t>
            </a:r>
            <a:r>
              <a:rPr lang="en-US" altLang="ja-JP" dirty="0"/>
              <a:t>ABK</a:t>
            </a:r>
            <a:r>
              <a:rPr lang="ja-JP" altLang="ja-JP" dirty="0"/>
              <a:t>：</a:t>
            </a:r>
            <a:r>
              <a:rPr lang="ja-JP" altLang="en-US" dirty="0"/>
              <a:t>　</a:t>
            </a:r>
            <a:r>
              <a:rPr lang="ja-JP" altLang="ja-JP" dirty="0"/>
              <a:t>例、</a:t>
            </a:r>
            <a:r>
              <a:rPr lang="en-US" altLang="ja-JP" dirty="0"/>
              <a:t>LZD</a:t>
            </a:r>
            <a:r>
              <a:rPr lang="ja-JP" altLang="ja-JP" dirty="0"/>
              <a:t>：</a:t>
            </a:r>
            <a:r>
              <a:rPr lang="ja-JP" altLang="en-US" dirty="0"/>
              <a:t>　</a:t>
            </a:r>
            <a:r>
              <a:rPr lang="ja-JP" altLang="ja-JP" dirty="0"/>
              <a:t>例、</a:t>
            </a:r>
            <a:r>
              <a:rPr lang="en-US" altLang="ja-JP" dirty="0"/>
              <a:t>DAP</a:t>
            </a:r>
            <a:r>
              <a:rPr lang="ja-JP" altLang="ja-JP" dirty="0"/>
              <a:t>：</a:t>
            </a:r>
            <a:r>
              <a:rPr lang="ja-JP" altLang="en-US" dirty="0"/>
              <a:t>　</a:t>
            </a:r>
            <a:r>
              <a:rPr lang="ja-JP" altLang="ja-JP" dirty="0"/>
              <a:t>例</a:t>
            </a:r>
          </a:p>
          <a:p>
            <a:pPr marL="0" indent="0">
              <a:buNone/>
            </a:pPr>
            <a:r>
              <a:rPr lang="ja-JP" altLang="ja-JP" dirty="0"/>
              <a:t>【投与理由】</a:t>
            </a:r>
          </a:p>
          <a:p>
            <a:pPr>
              <a:buNone/>
            </a:pPr>
            <a:r>
              <a:rPr lang="ja-JP" altLang="en-US" dirty="0"/>
              <a:t>＊最適治療：　例　</a:t>
            </a:r>
            <a:endParaRPr lang="en-US" altLang="ja-JP" dirty="0"/>
          </a:p>
          <a:p>
            <a:pPr>
              <a:buNone/>
            </a:pPr>
            <a:r>
              <a:rPr lang="ja-JP" altLang="en-US" dirty="0"/>
              <a:t>＊初期</a:t>
            </a:r>
            <a:r>
              <a:rPr lang="en-US" altLang="ja-JP" dirty="0"/>
              <a:t>(</a:t>
            </a:r>
            <a:r>
              <a:rPr lang="ja-JP" altLang="en-US" dirty="0"/>
              <a:t>経験的</a:t>
            </a:r>
            <a:r>
              <a:rPr lang="en-US" altLang="ja-JP" dirty="0"/>
              <a:t>)</a:t>
            </a:r>
            <a:r>
              <a:rPr lang="ja-JP" altLang="en-US" dirty="0"/>
              <a:t>治療：　例</a:t>
            </a:r>
            <a:endParaRPr lang="en-US" altLang="ja-JP" dirty="0"/>
          </a:p>
          <a:p>
            <a:pPr>
              <a:buNone/>
            </a:pPr>
            <a:r>
              <a:rPr lang="ja-JP" altLang="en-US" dirty="0"/>
              <a:t>＊</a:t>
            </a:r>
            <a:r>
              <a:rPr lang="ja-JP" altLang="ja-JP" dirty="0"/>
              <a:t>その他</a:t>
            </a:r>
            <a:r>
              <a:rPr lang="ja-JP" altLang="en-US" dirty="0"/>
              <a:t>：　例</a:t>
            </a:r>
            <a:endParaRPr lang="en-US" altLang="ja-JP" dirty="0"/>
          </a:p>
          <a:p>
            <a:pPr marL="0" indent="0">
              <a:buNone/>
            </a:pPr>
            <a:endParaRPr lang="en-US" altLang="ja-JP" dirty="0"/>
          </a:p>
          <a:p>
            <a:pPr marL="0" indent="0">
              <a:buNone/>
            </a:pPr>
            <a:r>
              <a:rPr lang="ja-JP" altLang="ja-JP" dirty="0"/>
              <a:t>【投与後】</a:t>
            </a:r>
          </a:p>
          <a:p>
            <a:pPr marL="0" indent="0">
              <a:buNone/>
            </a:pPr>
            <a:r>
              <a:rPr lang="ja-JP" altLang="en-US" dirty="0"/>
              <a:t>＊</a:t>
            </a:r>
            <a:r>
              <a:rPr lang="en-US" altLang="ja-JP" dirty="0"/>
              <a:t>MRSA</a:t>
            </a:r>
            <a:r>
              <a:rPr lang="ja-JP" altLang="ja-JP" dirty="0"/>
              <a:t>感染あり：</a:t>
            </a:r>
            <a:r>
              <a:rPr lang="ja-JP" altLang="en-US" dirty="0"/>
              <a:t>　</a:t>
            </a:r>
            <a:r>
              <a:rPr lang="ja-JP" altLang="ja-JP" dirty="0"/>
              <a:t>例</a:t>
            </a:r>
            <a:r>
              <a:rPr lang="en-US" altLang="ja-JP" dirty="0"/>
              <a:t>(</a:t>
            </a:r>
            <a:r>
              <a:rPr lang="ja-JP" altLang="en-US" dirty="0"/>
              <a:t>肺炎　例、</a:t>
            </a:r>
            <a:r>
              <a:rPr lang="en-US" altLang="ja-JP" dirty="0"/>
              <a:t>CRBSI</a:t>
            </a:r>
            <a:r>
              <a:rPr lang="ja-JP" altLang="en-US" dirty="0"/>
              <a:t>　例など</a:t>
            </a:r>
            <a:r>
              <a:rPr lang="en-US" altLang="ja-JP" dirty="0"/>
              <a:t>)</a:t>
            </a:r>
            <a:endParaRPr lang="ja-JP" altLang="ja-JP" dirty="0"/>
          </a:p>
          <a:p>
            <a:pPr marL="0" indent="0">
              <a:buNone/>
            </a:pPr>
            <a:r>
              <a:rPr lang="ja-JP" altLang="en-US" dirty="0"/>
              <a:t>＊</a:t>
            </a:r>
            <a:r>
              <a:rPr lang="en-US" altLang="ja-JP" dirty="0"/>
              <a:t>TDM</a:t>
            </a:r>
            <a:r>
              <a:rPr lang="ja-JP" altLang="ja-JP" dirty="0"/>
              <a:t>実施率：</a:t>
            </a:r>
            <a:r>
              <a:rPr lang="ja-JP" altLang="en-US" dirty="0"/>
              <a:t>　</a:t>
            </a:r>
            <a:r>
              <a:rPr lang="en-US" altLang="ja-JP" dirty="0"/>
              <a:t>%(</a:t>
            </a:r>
            <a:r>
              <a:rPr lang="ja-JP" altLang="en-US" dirty="0"/>
              <a:t>　</a:t>
            </a:r>
            <a:r>
              <a:rPr lang="en-US" altLang="ja-JP" dirty="0"/>
              <a:t>/</a:t>
            </a:r>
            <a:r>
              <a:rPr lang="ja-JP" altLang="en-US" dirty="0"/>
              <a:t>　</a:t>
            </a:r>
            <a:r>
              <a:rPr lang="ja-JP" altLang="ja-JP" dirty="0"/>
              <a:t>例、非実施例：</a:t>
            </a:r>
            <a:r>
              <a:rPr lang="ja-JP" altLang="en-US" dirty="0"/>
              <a:t>　</a:t>
            </a:r>
            <a:r>
              <a:rPr lang="ja-JP" altLang="ja-JP" dirty="0"/>
              <a:t>例</a:t>
            </a:r>
            <a:r>
              <a:rPr lang="en-US" altLang="ja-JP" dirty="0"/>
              <a:t>)</a:t>
            </a:r>
            <a:endParaRPr lang="ja-JP" altLang="ja-JP" dirty="0"/>
          </a:p>
          <a:p>
            <a:pPr marL="0" indent="0">
              <a:buNone/>
            </a:pPr>
            <a:r>
              <a:rPr lang="ja-JP" altLang="en-US" dirty="0"/>
              <a:t>＊</a:t>
            </a:r>
            <a:r>
              <a:rPr lang="ja-JP" altLang="ja-JP" dirty="0"/>
              <a:t>長期投与例：</a:t>
            </a:r>
            <a:r>
              <a:rPr lang="ja-JP" altLang="en-US" dirty="0"/>
              <a:t>　</a:t>
            </a:r>
            <a:r>
              <a:rPr lang="ja-JP" altLang="ja-JP" dirty="0"/>
              <a:t>例</a:t>
            </a:r>
            <a:r>
              <a:rPr lang="en-US" altLang="ja-JP" dirty="0"/>
              <a:t>(</a:t>
            </a:r>
            <a:r>
              <a:rPr lang="ja-JP" altLang="ja-JP" dirty="0"/>
              <a:t>硬膜外膿瘍</a:t>
            </a:r>
            <a:r>
              <a:rPr lang="ja-JP" altLang="en-US" dirty="0"/>
              <a:t>　</a:t>
            </a:r>
            <a:r>
              <a:rPr lang="ja-JP" altLang="ja-JP" dirty="0"/>
              <a:t>例</a:t>
            </a:r>
            <a:r>
              <a:rPr lang="ja-JP" altLang="en-US" dirty="0"/>
              <a:t>など</a:t>
            </a:r>
            <a:r>
              <a:rPr lang="en-US" altLang="ja-JP" dirty="0"/>
              <a:t>)</a:t>
            </a:r>
            <a:endParaRPr lang="ja-JP" altLang="ja-JP" dirty="0"/>
          </a:p>
        </p:txBody>
      </p:sp>
      <p:sp>
        <p:nvSpPr>
          <p:cNvPr id="4" name="Rectangle 1"/>
          <p:cNvSpPr>
            <a:spLocks noChangeArrowheads="1"/>
          </p:cNvSpPr>
          <p:nvPr/>
        </p:nvSpPr>
        <p:spPr bwMode="auto">
          <a:xfrm>
            <a:off x="539552" y="332656"/>
            <a:ext cx="69847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1" lang="ja-JP" altLang="ja-JP"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④</a:t>
            </a:r>
            <a:r>
              <a:rPr kumimoji="1" lang="ja-JP" altLang="en-US"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届け出</a:t>
            </a:r>
            <a:r>
              <a:rPr kumimoji="1" lang="ja-JP"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抗菌薬の使用状況等</a:t>
            </a:r>
            <a:r>
              <a:rPr kumimoji="1" lang="ja-JP" altLang="en-US"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のまとめ例</a:t>
            </a:r>
            <a:r>
              <a:rPr lang="ja-JP" altLang="en-US" sz="2000" b="1" dirty="0">
                <a:solidFill>
                  <a:srgbClr val="FF0000"/>
                </a:solidFill>
                <a:latin typeface="ＭＳ Ｐゴシック" pitchFamily="50" charset="-128"/>
                <a:ea typeface="ＭＳ Ｐゴシック" pitchFamily="50" charset="-128"/>
              </a:rPr>
              <a:t>（様式は自由です。）</a:t>
            </a:r>
            <a:endParaRPr lang="en-US" altLang="ja-JP" sz="2000" b="1" dirty="0">
              <a:solidFill>
                <a:srgbClr val="FF0000"/>
              </a:solidFill>
              <a:latin typeface="ＭＳ Ｐゴシック" pitchFamily="50" charset="-128"/>
              <a:ea typeface="ＭＳ Ｐゴシック" pitchFamily="50" charset="-128"/>
              <a:cs typeface="Times New Roman" pitchFamily="18" charset="0"/>
            </a:endParaRPr>
          </a:p>
        </p:txBody>
      </p:sp>
    </p:spTree>
    <p:extLst>
      <p:ext uri="{BB962C8B-B14F-4D97-AF65-F5344CB8AC3E}">
        <p14:creationId xmlns:p14="http://schemas.microsoft.com/office/powerpoint/2010/main" val="3043786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96752"/>
            <a:ext cx="8856984" cy="720080"/>
          </a:xfrm>
        </p:spPr>
        <p:txBody>
          <a:bodyPr>
            <a:noAutofit/>
          </a:bodyPr>
          <a:lstStyle/>
          <a:p>
            <a:r>
              <a:rPr lang="ja-JP" altLang="en-US" sz="3200" dirty="0"/>
              <a:t>○月の</a:t>
            </a:r>
            <a:r>
              <a:rPr lang="ja-JP" altLang="ja-JP" sz="3200" dirty="0"/>
              <a:t>カルバペネム系薬の新規使用患者</a:t>
            </a:r>
            <a:r>
              <a:rPr lang="ja-JP" altLang="en-US" sz="3200" dirty="0"/>
              <a:t>のまとめ</a:t>
            </a:r>
            <a:endParaRPr kumimoji="1" lang="ja-JP" altLang="en-US" sz="3200" dirty="0"/>
          </a:p>
        </p:txBody>
      </p:sp>
      <p:sp>
        <p:nvSpPr>
          <p:cNvPr id="3" name="コンテンツ プレースホルダー 2"/>
          <p:cNvSpPr>
            <a:spLocks noGrp="1"/>
          </p:cNvSpPr>
          <p:nvPr>
            <p:ph idx="1"/>
          </p:nvPr>
        </p:nvSpPr>
        <p:spPr>
          <a:xfrm>
            <a:off x="467544" y="2005393"/>
            <a:ext cx="8229600" cy="4536504"/>
          </a:xfrm>
        </p:spPr>
        <p:txBody>
          <a:bodyPr>
            <a:noAutofit/>
          </a:bodyPr>
          <a:lstStyle/>
          <a:p>
            <a:pPr marL="0" indent="0">
              <a:buNone/>
            </a:pPr>
            <a:r>
              <a:rPr lang="ja-JP" altLang="ja-JP" sz="2400" dirty="0"/>
              <a:t>■新規使用患者数：例</a:t>
            </a:r>
          </a:p>
          <a:p>
            <a:pPr marL="0" indent="0">
              <a:buNone/>
            </a:pPr>
            <a:r>
              <a:rPr lang="ja-JP" altLang="ja-JP" sz="2400" dirty="0"/>
              <a:t>　</a:t>
            </a:r>
            <a:r>
              <a:rPr lang="en-US" altLang="ja-JP" sz="2400" dirty="0"/>
              <a:t>MEPM</a:t>
            </a:r>
            <a:r>
              <a:rPr lang="ja-JP" altLang="ja-JP" sz="2400" dirty="0"/>
              <a:t>：</a:t>
            </a:r>
            <a:r>
              <a:rPr lang="ja-JP" altLang="en-US" sz="2400" dirty="0"/>
              <a:t>　</a:t>
            </a:r>
            <a:r>
              <a:rPr lang="ja-JP" altLang="ja-JP" sz="2400" dirty="0"/>
              <a:t>例、</a:t>
            </a:r>
            <a:r>
              <a:rPr lang="en-US" altLang="ja-JP" sz="2400" dirty="0"/>
              <a:t>IPM/CS</a:t>
            </a:r>
            <a:r>
              <a:rPr lang="ja-JP" altLang="en-US" sz="2400" dirty="0"/>
              <a:t>ｓ</a:t>
            </a:r>
            <a:r>
              <a:rPr lang="ja-JP" altLang="ja-JP" sz="2400" dirty="0"/>
              <a:t>：</a:t>
            </a:r>
            <a:r>
              <a:rPr lang="ja-JP" altLang="en-US" sz="2400" dirty="0"/>
              <a:t>　</a:t>
            </a:r>
            <a:r>
              <a:rPr lang="ja-JP" altLang="ja-JP" sz="2400" dirty="0"/>
              <a:t>例、</a:t>
            </a:r>
            <a:r>
              <a:rPr lang="en-US" altLang="ja-JP" sz="2400" dirty="0"/>
              <a:t>DRPM</a:t>
            </a:r>
            <a:r>
              <a:rPr lang="ja-JP" altLang="ja-JP" sz="2400" dirty="0"/>
              <a:t>：</a:t>
            </a:r>
            <a:r>
              <a:rPr lang="ja-JP" altLang="en-US" sz="2400" dirty="0"/>
              <a:t>　</a:t>
            </a:r>
            <a:r>
              <a:rPr lang="ja-JP" altLang="ja-JP" sz="2400" dirty="0"/>
              <a:t>例、</a:t>
            </a:r>
            <a:r>
              <a:rPr lang="en-US" altLang="ja-JP" sz="2400" dirty="0"/>
              <a:t>PAPM/BP</a:t>
            </a:r>
            <a:r>
              <a:rPr lang="ja-JP" altLang="ja-JP" sz="2400" dirty="0"/>
              <a:t>：</a:t>
            </a:r>
            <a:r>
              <a:rPr lang="ja-JP" altLang="en-US" sz="2400" dirty="0"/>
              <a:t>　</a:t>
            </a:r>
            <a:r>
              <a:rPr lang="ja-JP" altLang="ja-JP" sz="2400" dirty="0"/>
              <a:t>例</a:t>
            </a:r>
          </a:p>
          <a:p>
            <a:pPr marL="0" indent="0">
              <a:buNone/>
            </a:pPr>
            <a:r>
              <a:rPr lang="ja-JP" altLang="ja-JP" sz="2400" dirty="0"/>
              <a:t>　【投与理由】</a:t>
            </a:r>
            <a:endParaRPr lang="en-US" altLang="ja-JP" sz="2400" dirty="0"/>
          </a:p>
          <a:p>
            <a:pPr>
              <a:buNone/>
            </a:pPr>
            <a:r>
              <a:rPr lang="ja-JP" altLang="en-US" sz="2400" dirty="0"/>
              <a:t>＊最適治療：　例　</a:t>
            </a:r>
            <a:endParaRPr lang="en-US" altLang="ja-JP" sz="2400" dirty="0"/>
          </a:p>
          <a:p>
            <a:pPr>
              <a:buNone/>
            </a:pPr>
            <a:r>
              <a:rPr lang="ja-JP" altLang="en-US" sz="2400" dirty="0"/>
              <a:t>＊初期</a:t>
            </a:r>
            <a:r>
              <a:rPr lang="en-US" altLang="ja-JP" sz="2400" dirty="0"/>
              <a:t>(</a:t>
            </a:r>
            <a:r>
              <a:rPr lang="ja-JP" altLang="en-US" sz="2400" dirty="0"/>
              <a:t>経験的</a:t>
            </a:r>
            <a:r>
              <a:rPr lang="en-US" altLang="ja-JP" sz="2400" dirty="0"/>
              <a:t>)</a:t>
            </a:r>
            <a:r>
              <a:rPr lang="ja-JP" altLang="en-US" sz="2400" dirty="0"/>
              <a:t>治療：　例</a:t>
            </a:r>
            <a:endParaRPr lang="en-US" altLang="ja-JP" sz="2400" dirty="0"/>
          </a:p>
          <a:p>
            <a:pPr>
              <a:buNone/>
            </a:pPr>
            <a:r>
              <a:rPr lang="ja-JP" altLang="en-US" sz="2400" dirty="0"/>
              <a:t>＊</a:t>
            </a:r>
            <a:r>
              <a:rPr lang="ja-JP" altLang="ja-JP" sz="2400" dirty="0"/>
              <a:t>その他</a:t>
            </a:r>
            <a:r>
              <a:rPr lang="ja-JP" altLang="en-US" sz="2400" dirty="0"/>
              <a:t>：　例</a:t>
            </a:r>
            <a:endParaRPr lang="en-US" altLang="ja-JP" sz="2400" dirty="0"/>
          </a:p>
          <a:p>
            <a:pPr marL="0" indent="0">
              <a:buNone/>
            </a:pPr>
            <a:endParaRPr lang="en-US" altLang="ja-JP" sz="2400" dirty="0"/>
          </a:p>
          <a:p>
            <a:pPr marL="0" indent="0">
              <a:buNone/>
            </a:pPr>
            <a:r>
              <a:rPr lang="ja-JP" altLang="ja-JP" sz="2400" dirty="0"/>
              <a:t>　【投与後】</a:t>
            </a:r>
          </a:p>
          <a:p>
            <a:pPr marL="0" indent="0">
              <a:buNone/>
            </a:pPr>
            <a:r>
              <a:rPr lang="ja-JP" altLang="ja-JP" sz="2400" dirty="0"/>
              <a:t>　</a:t>
            </a:r>
            <a:r>
              <a:rPr lang="ja-JP" altLang="en-US" sz="2400" dirty="0"/>
              <a:t>＊各種の</a:t>
            </a:r>
            <a:r>
              <a:rPr lang="ja-JP" altLang="ja-JP" sz="2400" dirty="0"/>
              <a:t>培養検査なし：</a:t>
            </a:r>
            <a:r>
              <a:rPr lang="ja-JP" altLang="en-US" sz="2400" dirty="0"/>
              <a:t>　</a:t>
            </a:r>
            <a:r>
              <a:rPr lang="ja-JP" altLang="ja-JP" sz="2400" dirty="0"/>
              <a:t>例</a:t>
            </a:r>
            <a:endParaRPr lang="en-US" altLang="ja-JP" sz="2400" dirty="0"/>
          </a:p>
          <a:p>
            <a:pPr marL="0" indent="0">
              <a:buNone/>
            </a:pPr>
            <a:r>
              <a:rPr lang="ja-JP" altLang="ja-JP" sz="2400" dirty="0"/>
              <a:t>　</a:t>
            </a:r>
            <a:r>
              <a:rPr lang="ja-JP" altLang="en-US" sz="2400" dirty="0"/>
              <a:t>＊</a:t>
            </a:r>
            <a:r>
              <a:rPr lang="ja-JP" altLang="ja-JP" sz="2400" dirty="0"/>
              <a:t>長期投与患者数（</a:t>
            </a:r>
            <a:r>
              <a:rPr lang="en-US" altLang="ja-JP" sz="2400" dirty="0"/>
              <a:t>14</a:t>
            </a:r>
            <a:r>
              <a:rPr lang="ja-JP" altLang="ja-JP" sz="2400" dirty="0"/>
              <a:t>日以上）：　例</a:t>
            </a:r>
            <a:r>
              <a:rPr lang="en-US" altLang="ja-JP" sz="2400" dirty="0"/>
              <a:t>(</a:t>
            </a:r>
            <a:r>
              <a:rPr lang="ja-JP" altLang="ja-JP" sz="2400" dirty="0"/>
              <a:t>肝膿瘍</a:t>
            </a:r>
            <a:r>
              <a:rPr lang="ja-JP" altLang="en-US" sz="2400" dirty="0"/>
              <a:t>　例など</a:t>
            </a:r>
            <a:r>
              <a:rPr lang="en-US" altLang="ja-JP" sz="2400" dirty="0"/>
              <a:t>)</a:t>
            </a:r>
            <a:endParaRPr lang="ja-JP" altLang="ja-JP" sz="2400" dirty="0"/>
          </a:p>
        </p:txBody>
      </p:sp>
      <p:sp>
        <p:nvSpPr>
          <p:cNvPr id="4" name="Rectangle 1"/>
          <p:cNvSpPr>
            <a:spLocks noChangeArrowheads="1"/>
          </p:cNvSpPr>
          <p:nvPr/>
        </p:nvSpPr>
        <p:spPr bwMode="auto">
          <a:xfrm>
            <a:off x="539552" y="404664"/>
            <a:ext cx="734481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④</a:t>
            </a:r>
            <a:r>
              <a:rPr kumimoji="1" lang="ja-JP" altLang="en-US"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届け出</a:t>
            </a:r>
            <a:r>
              <a:rPr kumimoji="1" lang="ja-JP"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抗菌薬の使用状況等</a:t>
            </a:r>
            <a:r>
              <a:rPr kumimoji="1" lang="ja-JP" altLang="en-US" sz="20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のまとめ例</a:t>
            </a:r>
            <a:r>
              <a:rPr lang="ja-JP" altLang="en-US" sz="2000" b="1" dirty="0">
                <a:solidFill>
                  <a:srgbClr val="FF0000"/>
                </a:solidFill>
                <a:latin typeface="ＭＳ Ｐゴシック" pitchFamily="50" charset="-128"/>
                <a:ea typeface="ＭＳ Ｐゴシック" pitchFamily="50" charset="-128"/>
              </a:rPr>
              <a:t>（様式は自由です。）</a:t>
            </a:r>
            <a:endParaRPr lang="en-US" altLang="ja-JP" sz="2000" b="1" dirty="0">
              <a:solidFill>
                <a:srgbClr val="FF0000"/>
              </a:solidFill>
              <a:latin typeface="ＭＳ Ｐゴシック" pitchFamily="50" charset="-128"/>
              <a:ea typeface="ＭＳ Ｐゴシック" pitchFamily="50" charset="-128"/>
              <a:cs typeface="Times New Roman" pitchFamily="18" charset="0"/>
            </a:endParaRPr>
          </a:p>
        </p:txBody>
      </p:sp>
    </p:spTree>
    <p:extLst>
      <p:ext uri="{BB962C8B-B14F-4D97-AF65-F5344CB8AC3E}">
        <p14:creationId xmlns:p14="http://schemas.microsoft.com/office/powerpoint/2010/main" val="1731992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83568" y="1052736"/>
            <a:ext cx="734481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そのほかのまとめ、アウトブレイク例、</a:t>
            </a:r>
            <a:r>
              <a:rPr lang="ja-JP" altLang="en-US" sz="2800" b="1" dirty="0">
                <a:solidFill>
                  <a:srgbClr val="FF0000"/>
                </a:solidFill>
                <a:latin typeface="ＭＳ Ｐゴシック" pitchFamily="50" charset="-128"/>
                <a:ea typeface="ＭＳ Ｐゴシック" pitchFamily="50" charset="-128"/>
                <a:cs typeface="Times New Roman" pitchFamily="18" charset="0"/>
              </a:rPr>
              <a:t>質問</a:t>
            </a:r>
            <a:r>
              <a:rPr kumimoji="1" lang="ja-JP" altLang="en-US" sz="28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rPr>
              <a:t>などあれば最後に出していただいても結構です</a:t>
            </a:r>
            <a:endParaRPr kumimoji="1" lang="en-US" altLang="ja-JP" sz="2800" b="1" i="0" u="none" strike="noStrike" cap="none" normalizeH="0" baseline="0" dirty="0">
              <a:ln>
                <a:noFill/>
              </a:ln>
              <a:solidFill>
                <a:srgbClr val="FF0000"/>
              </a:solidFill>
              <a:effectLst/>
              <a:latin typeface="ＭＳ Ｐゴシック" pitchFamily="50" charset="-128"/>
              <a:ea typeface="ＭＳ Ｐゴシック" pitchFamily="50" charset="-128"/>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076056" y="1484784"/>
            <a:ext cx="3672408" cy="1015663"/>
          </a:xfrm>
          <a:prstGeom prst="rect">
            <a:avLst/>
          </a:prstGeom>
          <a:noFill/>
        </p:spPr>
        <p:txBody>
          <a:bodyPr wrap="square" rtlCol="0">
            <a:spAutoFit/>
          </a:bodyPr>
          <a:lstStyle/>
          <a:p>
            <a:r>
              <a:rPr lang="ja-JP" altLang="en-US" sz="2000" b="1" dirty="0">
                <a:solidFill>
                  <a:srgbClr val="FF0000"/>
                </a:solidFill>
              </a:rPr>
              <a:t>スライド</a:t>
            </a:r>
            <a:r>
              <a:rPr lang="en-US" altLang="ja-JP" sz="2000" b="1" dirty="0">
                <a:solidFill>
                  <a:srgbClr val="FF0000"/>
                </a:solidFill>
              </a:rPr>
              <a:t>2</a:t>
            </a:r>
            <a:r>
              <a:rPr lang="ja-JP" altLang="en-US" sz="2000" b="1" dirty="0">
                <a:solidFill>
                  <a:srgbClr val="FF0000"/>
                </a:solidFill>
              </a:rPr>
              <a:t>枚目に</a:t>
            </a:r>
            <a:r>
              <a:rPr kumimoji="1" lang="ja-JP" altLang="en-US" sz="2000" b="1" dirty="0">
                <a:solidFill>
                  <a:srgbClr val="FF0000"/>
                </a:solidFill>
              </a:rPr>
              <a:t>自施設の概要</a:t>
            </a:r>
            <a:r>
              <a:rPr lang="ja-JP" altLang="en-US" sz="2000" b="1" dirty="0">
                <a:solidFill>
                  <a:srgbClr val="FF0000"/>
                </a:solidFill>
              </a:rPr>
              <a:t>をおわかりになる</a:t>
            </a:r>
            <a:r>
              <a:rPr kumimoji="1" lang="ja-JP" altLang="en-US" sz="2000" b="1" dirty="0">
                <a:solidFill>
                  <a:srgbClr val="FF0000"/>
                </a:solidFill>
              </a:rPr>
              <a:t>範囲で</a:t>
            </a:r>
            <a:endParaRPr kumimoji="1" lang="en-US" altLang="ja-JP" sz="2000" b="1" dirty="0">
              <a:solidFill>
                <a:srgbClr val="FF0000"/>
              </a:solidFill>
            </a:endParaRPr>
          </a:p>
          <a:p>
            <a:r>
              <a:rPr lang="ja-JP" altLang="en-US" sz="2000" b="1" dirty="0">
                <a:solidFill>
                  <a:srgbClr val="FF0000"/>
                </a:solidFill>
              </a:rPr>
              <a:t>　記載してください（様式自由）。</a:t>
            </a:r>
            <a:endParaRPr kumimoji="1" lang="ja-JP" altLang="en-US" sz="2000" b="1" dirty="0">
              <a:solidFill>
                <a:srgbClr val="FF0000"/>
              </a:solidFill>
            </a:endParaRPr>
          </a:p>
        </p:txBody>
      </p:sp>
      <p:sp>
        <p:nvSpPr>
          <p:cNvPr id="6" name="正方形/長方形 5"/>
          <p:cNvSpPr/>
          <p:nvPr/>
        </p:nvSpPr>
        <p:spPr>
          <a:xfrm>
            <a:off x="1331913" y="333375"/>
            <a:ext cx="6408737" cy="768350"/>
          </a:xfrm>
          <a:prstGeom prst="rect">
            <a:avLst/>
          </a:prstGeom>
        </p:spPr>
        <p:txBody>
          <a:bodyPr wrap="none">
            <a:spAutoFit/>
          </a:bodyPr>
          <a:lstStyle/>
          <a:p>
            <a:pPr>
              <a:defRPr/>
            </a:pPr>
            <a:r>
              <a:rPr lang="ja-JP" altLang="en-US" sz="4400" b="1" dirty="0">
                <a:solidFill>
                  <a:schemeClr val="tx2"/>
                </a:solidFill>
                <a:latin typeface="+mn-ea"/>
              </a:rPr>
              <a:t>宮崎大学医学部附属病院</a:t>
            </a:r>
            <a:endParaRPr lang="en-US" altLang="ja-JP" sz="4400" b="1" dirty="0">
              <a:solidFill>
                <a:schemeClr val="tx2"/>
              </a:solidFill>
              <a:latin typeface="+mn-ea"/>
            </a:endParaRPr>
          </a:p>
        </p:txBody>
      </p:sp>
      <p:pic>
        <p:nvPicPr>
          <p:cNvPr id="8" name="Picture 3" descr="C:\Users\owner\Desktop\My Pictures\大学病院正面\H25.3.22：ﾍﾘﾎﾟｰﾄ③.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6332" y="3573016"/>
            <a:ext cx="4379979" cy="328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テキスト ボックス 8">
            <a:extLst>
              <a:ext uri="{FF2B5EF4-FFF2-40B4-BE49-F238E27FC236}">
                <a16:creationId xmlns:a16="http://schemas.microsoft.com/office/drawing/2014/main" id="{6E947657-F676-494D-A2F6-1CCDEFC3AABB}"/>
              </a:ext>
            </a:extLst>
          </p:cNvPr>
          <p:cNvSpPr txBox="1"/>
          <p:nvPr/>
        </p:nvSpPr>
        <p:spPr>
          <a:xfrm>
            <a:off x="179512" y="1412776"/>
            <a:ext cx="5482591" cy="2677656"/>
          </a:xfrm>
          <a:prstGeom prst="rect">
            <a:avLst/>
          </a:prstGeom>
          <a:noFill/>
        </p:spPr>
        <p:txBody>
          <a:bodyPr wrap="none">
            <a:spAutoFit/>
          </a:bodyPr>
          <a:lstStyle/>
          <a:p>
            <a:pPr>
              <a:defRPr/>
            </a:pPr>
            <a:r>
              <a:rPr lang="ja-JP" altLang="en-US" sz="2400" dirty="0">
                <a:latin typeface="+mn-ea"/>
              </a:rPr>
              <a:t>・宮崎市清武町</a:t>
            </a:r>
            <a:endParaRPr lang="en-US" altLang="ja-JP" sz="2400" dirty="0">
              <a:latin typeface="+mn-ea"/>
            </a:endParaRPr>
          </a:p>
          <a:p>
            <a:pPr>
              <a:defRPr/>
            </a:pPr>
            <a:r>
              <a:rPr lang="ja-JP" altLang="en-US" sz="2400" dirty="0">
                <a:latin typeface="+mn-ea"/>
              </a:rPr>
              <a:t>・病床数：</a:t>
            </a:r>
            <a:r>
              <a:rPr lang="en-US" altLang="ja-JP" sz="2400" dirty="0">
                <a:latin typeface="+mn-ea"/>
              </a:rPr>
              <a:t>604</a:t>
            </a:r>
            <a:r>
              <a:rPr lang="ja-JP" altLang="en-US" sz="2400" dirty="0">
                <a:latin typeface="+mn-ea"/>
              </a:rPr>
              <a:t>床</a:t>
            </a:r>
            <a:endParaRPr lang="en-US" altLang="ja-JP" sz="2400" dirty="0">
              <a:latin typeface="+mn-ea"/>
            </a:endParaRPr>
          </a:p>
          <a:p>
            <a:pPr>
              <a:defRPr/>
            </a:pPr>
            <a:r>
              <a:rPr lang="ja-JP" altLang="en-US" sz="2400" dirty="0">
                <a:latin typeface="+mn-ea"/>
              </a:rPr>
              <a:t>・職員数：</a:t>
            </a:r>
            <a:r>
              <a:rPr lang="en-US" altLang="ja-JP" sz="2400" dirty="0">
                <a:latin typeface="+mn-ea"/>
              </a:rPr>
              <a:t>1472</a:t>
            </a:r>
            <a:r>
              <a:rPr lang="ja-JP" altLang="en-US" sz="2400" dirty="0">
                <a:latin typeface="+mn-ea"/>
              </a:rPr>
              <a:t>人（令和</a:t>
            </a:r>
            <a:r>
              <a:rPr lang="en-US" altLang="ja-JP" sz="2400" dirty="0">
                <a:latin typeface="+mn-ea"/>
              </a:rPr>
              <a:t>6.4.1</a:t>
            </a:r>
            <a:r>
              <a:rPr lang="ja-JP" altLang="en-US" sz="2400" dirty="0">
                <a:latin typeface="+mn-ea"/>
              </a:rPr>
              <a:t>現在）</a:t>
            </a:r>
            <a:endParaRPr lang="en-US" altLang="ja-JP" sz="2400" dirty="0">
              <a:latin typeface="+mn-ea"/>
            </a:endParaRPr>
          </a:p>
          <a:p>
            <a:pPr>
              <a:defRPr/>
            </a:pPr>
            <a:r>
              <a:rPr lang="ja-JP" altLang="en-US" sz="2400" dirty="0">
                <a:latin typeface="+mn-ea"/>
              </a:rPr>
              <a:t>・入院患者数：</a:t>
            </a:r>
            <a:r>
              <a:rPr lang="en-US" altLang="ja-JP" sz="2400" dirty="0">
                <a:latin typeface="+mn-ea"/>
              </a:rPr>
              <a:t>489.2</a:t>
            </a:r>
            <a:r>
              <a:rPr lang="ja-JP" altLang="en-US" sz="2400" dirty="0">
                <a:latin typeface="+mn-ea"/>
              </a:rPr>
              <a:t>人</a:t>
            </a:r>
            <a:r>
              <a:rPr lang="en-US" altLang="ja-JP" sz="2400" dirty="0">
                <a:latin typeface="+mn-ea"/>
              </a:rPr>
              <a:t>/</a:t>
            </a:r>
            <a:r>
              <a:rPr lang="ja-JP" altLang="en-US" sz="2400" dirty="0">
                <a:latin typeface="+mn-ea"/>
              </a:rPr>
              <a:t>日（令和</a:t>
            </a:r>
            <a:r>
              <a:rPr lang="en-US" altLang="ja-JP" sz="2400" dirty="0">
                <a:latin typeface="+mn-ea"/>
              </a:rPr>
              <a:t>5</a:t>
            </a:r>
            <a:r>
              <a:rPr lang="ja-JP" altLang="en-US" sz="2400" dirty="0">
                <a:latin typeface="+mn-ea"/>
              </a:rPr>
              <a:t>年度）</a:t>
            </a:r>
            <a:endParaRPr lang="en-US" altLang="ja-JP" sz="2400" dirty="0">
              <a:latin typeface="+mn-ea"/>
            </a:endParaRPr>
          </a:p>
          <a:p>
            <a:pPr>
              <a:defRPr/>
            </a:pPr>
            <a:r>
              <a:rPr lang="ja-JP" altLang="en-US" sz="2400" dirty="0">
                <a:latin typeface="+mn-ea"/>
              </a:rPr>
              <a:t>・外来患者数：</a:t>
            </a:r>
            <a:r>
              <a:rPr lang="en-US" altLang="ja-JP" sz="2400" dirty="0">
                <a:latin typeface="+mn-ea"/>
              </a:rPr>
              <a:t> 1,101.3</a:t>
            </a:r>
            <a:r>
              <a:rPr lang="ja-JP" altLang="en-US" sz="2400" dirty="0">
                <a:latin typeface="+mn-ea"/>
              </a:rPr>
              <a:t>人</a:t>
            </a:r>
            <a:r>
              <a:rPr lang="en-US" altLang="ja-JP" sz="2400" dirty="0">
                <a:latin typeface="+mn-ea"/>
              </a:rPr>
              <a:t>/</a:t>
            </a:r>
            <a:r>
              <a:rPr lang="ja-JP" altLang="en-US" sz="2400" dirty="0">
                <a:latin typeface="+mn-ea"/>
              </a:rPr>
              <a:t>日（令和</a:t>
            </a:r>
            <a:r>
              <a:rPr lang="en-US" altLang="ja-JP" sz="2400" dirty="0">
                <a:latin typeface="+mn-ea"/>
              </a:rPr>
              <a:t>5</a:t>
            </a:r>
            <a:r>
              <a:rPr lang="ja-JP" altLang="en-US" sz="2400" dirty="0">
                <a:latin typeface="+mn-ea"/>
              </a:rPr>
              <a:t>年度）</a:t>
            </a:r>
            <a:endParaRPr lang="en-US" altLang="ja-JP" sz="2400" dirty="0">
              <a:latin typeface="+mn-ea"/>
            </a:endParaRPr>
          </a:p>
          <a:p>
            <a:pPr>
              <a:defRPr/>
            </a:pPr>
            <a:r>
              <a:rPr lang="ja-JP" altLang="en-US" sz="2400" dirty="0">
                <a:latin typeface="+mn-ea"/>
              </a:rPr>
              <a:t>・平均在院日数：</a:t>
            </a:r>
            <a:r>
              <a:rPr lang="en-US" altLang="ja-JP" sz="2400" dirty="0">
                <a:latin typeface="+mn-ea"/>
              </a:rPr>
              <a:t>13.4</a:t>
            </a:r>
            <a:r>
              <a:rPr lang="ja-JP" altLang="en-US" sz="2400" dirty="0">
                <a:latin typeface="+mn-ea"/>
              </a:rPr>
              <a:t>日（令和</a:t>
            </a:r>
            <a:r>
              <a:rPr lang="en-US" altLang="ja-JP" sz="2400" dirty="0">
                <a:latin typeface="+mn-ea"/>
              </a:rPr>
              <a:t>5</a:t>
            </a:r>
            <a:r>
              <a:rPr lang="ja-JP" altLang="en-US" sz="2400" dirty="0">
                <a:latin typeface="+mn-ea"/>
              </a:rPr>
              <a:t>年度）</a:t>
            </a:r>
            <a:endParaRPr lang="en-US" altLang="ja-JP" sz="2400" dirty="0">
              <a:latin typeface="+mn-ea"/>
            </a:endParaRPr>
          </a:p>
          <a:p>
            <a:pPr>
              <a:defRPr/>
            </a:pPr>
            <a:r>
              <a:rPr lang="ja-JP" altLang="en-US" sz="2400" dirty="0">
                <a:latin typeface="+mn-ea"/>
              </a:rPr>
              <a:t>・病床稼働率：</a:t>
            </a:r>
            <a:r>
              <a:rPr lang="en-US" altLang="ja-JP" sz="2400" dirty="0">
                <a:latin typeface="+mn-ea"/>
              </a:rPr>
              <a:t>77.4</a:t>
            </a:r>
            <a:r>
              <a:rPr lang="ja-JP" altLang="en-US" sz="2400" dirty="0">
                <a:latin typeface="+mn-ea"/>
              </a:rPr>
              <a:t>％（令和</a:t>
            </a:r>
            <a:r>
              <a:rPr lang="en-US" altLang="ja-JP" sz="2400" dirty="0">
                <a:latin typeface="+mn-ea"/>
              </a:rPr>
              <a:t>5</a:t>
            </a:r>
            <a:r>
              <a:rPr lang="ja-JP" altLang="en-US" sz="2400" dirty="0">
                <a:latin typeface="+mn-ea"/>
              </a:rPr>
              <a:t>年度）</a:t>
            </a:r>
            <a:endParaRPr lang="en-US" altLang="ja-JP" sz="2400" dirty="0">
              <a:latin typeface="+mn-ea"/>
            </a:endParaRPr>
          </a:p>
        </p:txBody>
      </p:sp>
    </p:spTree>
    <p:extLst>
      <p:ext uri="{BB962C8B-B14F-4D97-AF65-F5344CB8AC3E}">
        <p14:creationId xmlns:p14="http://schemas.microsoft.com/office/powerpoint/2010/main" val="4182445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67544" y="980728"/>
            <a:ext cx="7993063" cy="769441"/>
          </a:xfrm>
          <a:prstGeom prst="rect">
            <a:avLst/>
          </a:prstGeom>
          <a:noFill/>
        </p:spPr>
        <p:txBody>
          <a:bodyPr>
            <a:spAutoFit/>
          </a:bodyPr>
          <a:lstStyle/>
          <a:p>
            <a:pPr algn="ctr">
              <a:defRPr/>
            </a:pPr>
            <a:r>
              <a:rPr lang="ja-JP" altLang="en-US" sz="4400" b="1" dirty="0">
                <a:solidFill>
                  <a:schemeClr val="tx2"/>
                </a:solidFill>
                <a:latin typeface="+mn-ea"/>
              </a:rPr>
              <a:t>感染制御に携わる構成メンバー</a:t>
            </a:r>
            <a:endParaRPr lang="en-US" altLang="ja-JP" sz="4400" b="1" dirty="0">
              <a:solidFill>
                <a:schemeClr val="tx2"/>
              </a:solidFill>
              <a:latin typeface="+mn-ea"/>
            </a:endParaRPr>
          </a:p>
        </p:txBody>
      </p:sp>
      <p:sp>
        <p:nvSpPr>
          <p:cNvPr id="5" name="テキスト ボックス 4"/>
          <p:cNvSpPr txBox="1"/>
          <p:nvPr/>
        </p:nvSpPr>
        <p:spPr>
          <a:xfrm>
            <a:off x="3563888" y="188640"/>
            <a:ext cx="5256584" cy="707886"/>
          </a:xfrm>
          <a:prstGeom prst="rect">
            <a:avLst/>
          </a:prstGeom>
          <a:noFill/>
        </p:spPr>
        <p:txBody>
          <a:bodyPr wrap="square" rtlCol="0">
            <a:spAutoFit/>
          </a:bodyPr>
          <a:lstStyle/>
          <a:p>
            <a:r>
              <a:rPr lang="ja-JP" altLang="en-US" sz="2000" b="1" dirty="0">
                <a:solidFill>
                  <a:srgbClr val="FF0000"/>
                </a:solidFill>
              </a:rPr>
              <a:t>スライド</a:t>
            </a:r>
            <a:r>
              <a:rPr lang="en-US" altLang="ja-JP" sz="2000" b="1" dirty="0">
                <a:solidFill>
                  <a:srgbClr val="FF0000"/>
                </a:solidFill>
              </a:rPr>
              <a:t>3</a:t>
            </a:r>
            <a:r>
              <a:rPr lang="ja-JP" altLang="en-US" sz="2000" b="1" dirty="0">
                <a:solidFill>
                  <a:srgbClr val="FF0000"/>
                </a:solidFill>
              </a:rPr>
              <a:t>枚目に登録者をふくむＩＣＴメンバー表をだしてください（様式自由）</a:t>
            </a:r>
            <a:endParaRPr kumimoji="1" lang="ja-JP" altLang="en-US" sz="2000" b="1" dirty="0">
              <a:solidFill>
                <a:srgbClr val="FF0000"/>
              </a:solidFill>
            </a:endParaRPr>
          </a:p>
        </p:txBody>
      </p:sp>
      <p:sp>
        <p:nvSpPr>
          <p:cNvPr id="6" name="正方形/長方形 5">
            <a:extLst>
              <a:ext uri="{FF2B5EF4-FFF2-40B4-BE49-F238E27FC236}">
                <a16:creationId xmlns:a16="http://schemas.microsoft.com/office/drawing/2014/main" id="{C9E325E8-38B2-49A9-98C7-C4D104AE2C9D}"/>
              </a:ext>
            </a:extLst>
          </p:cNvPr>
          <p:cNvSpPr>
            <a:spLocks noChangeArrowheads="1"/>
          </p:cNvSpPr>
          <p:nvPr/>
        </p:nvSpPr>
        <p:spPr bwMode="auto">
          <a:xfrm>
            <a:off x="1151930" y="1852085"/>
            <a:ext cx="6624290" cy="4401205"/>
          </a:xfrm>
          <a:prstGeom prst="rect">
            <a:avLst/>
          </a:prstGeom>
          <a:noFill/>
          <a:ln w="9525">
            <a:noFill/>
            <a:miter lim="800000"/>
            <a:headEnd/>
            <a:tailEnd/>
          </a:ln>
        </p:spPr>
        <p:txBody>
          <a:bodyPr wrap="square">
            <a:spAutoFit/>
          </a:bodyPr>
          <a:lstStyle/>
          <a:p>
            <a:pPr indent="66675" eaLnBrk="0" hangingPunct="0"/>
            <a:r>
              <a:rPr lang="ja-JP" altLang="en-US" sz="2800" dirty="0">
                <a:latin typeface="+mn-ea"/>
                <a:cs typeface="Times New Roman" pitchFamily="18" charset="0"/>
              </a:rPr>
              <a:t>感染制御部構成員</a:t>
            </a:r>
            <a:endParaRPr lang="ja-JP" altLang="en-US" sz="2800" dirty="0">
              <a:latin typeface="+mn-ea"/>
            </a:endParaRPr>
          </a:p>
          <a:p>
            <a:pPr indent="66675" eaLnBrk="0" hangingPunct="0"/>
            <a:r>
              <a:rPr lang="ja-JP" altLang="en-US" sz="2800" dirty="0">
                <a:latin typeface="+mn-ea"/>
                <a:cs typeface="Times New Roman" pitchFamily="18" charset="0"/>
              </a:rPr>
              <a:t>　医師（部長）　　　　　　　　　髙城　一郎　　</a:t>
            </a:r>
            <a:endParaRPr lang="en-US" altLang="ja-JP" sz="2800" dirty="0">
              <a:latin typeface="+mn-ea"/>
            </a:endParaRPr>
          </a:p>
          <a:p>
            <a:pPr indent="66675" eaLnBrk="0" hangingPunct="0"/>
            <a:r>
              <a:rPr lang="ja-JP" altLang="en-US" sz="2800" dirty="0">
                <a:latin typeface="+mn-ea"/>
                <a:cs typeface="Times New Roman" pitchFamily="18" charset="0"/>
              </a:rPr>
              <a:t>　看護師（副部長）　　　　　　河﨑　千穂</a:t>
            </a:r>
            <a:endParaRPr lang="en-US" altLang="ja-JP" sz="2800" dirty="0">
              <a:latin typeface="+mn-ea"/>
              <a:cs typeface="Times New Roman" pitchFamily="18" charset="0"/>
            </a:endParaRPr>
          </a:p>
          <a:p>
            <a:pPr indent="66675" eaLnBrk="0" hangingPunct="0"/>
            <a:r>
              <a:rPr lang="ja-JP" altLang="en-US" sz="2800" dirty="0">
                <a:latin typeface="+mn-ea"/>
                <a:cs typeface="Times New Roman" pitchFamily="18" charset="0"/>
              </a:rPr>
              <a:t>　医師　　　　　　　　　　　　　 力武　雄幹</a:t>
            </a:r>
            <a:endParaRPr lang="en-US" altLang="ja-JP" sz="2800" dirty="0">
              <a:latin typeface="+mn-ea"/>
              <a:cs typeface="Times New Roman" pitchFamily="18" charset="0"/>
            </a:endParaRPr>
          </a:p>
          <a:p>
            <a:pPr indent="66675" eaLnBrk="0" hangingPunct="0"/>
            <a:r>
              <a:rPr lang="ja-JP" altLang="en-US" sz="2800" dirty="0">
                <a:latin typeface="+mn-ea"/>
                <a:cs typeface="Times New Roman" pitchFamily="18" charset="0"/>
              </a:rPr>
              <a:t>　医師　　　　　　　　　　　　　 岩尾　千紘</a:t>
            </a:r>
            <a:endParaRPr lang="en-US" altLang="ja-JP" sz="2800" dirty="0">
              <a:latin typeface="+mn-ea"/>
              <a:cs typeface="Times New Roman" pitchFamily="18" charset="0"/>
            </a:endParaRPr>
          </a:p>
          <a:p>
            <a:pPr indent="66675" eaLnBrk="0" hangingPunct="0"/>
            <a:r>
              <a:rPr lang="ja-JP" altLang="en-US" sz="2800" dirty="0">
                <a:latin typeface="+mn-ea"/>
                <a:cs typeface="Times New Roman" pitchFamily="18" charset="0"/>
              </a:rPr>
              <a:t>　看護師　　　　　　　　　　　　安藤　大介</a:t>
            </a:r>
            <a:endParaRPr lang="en-US" altLang="ja-JP" sz="2800" dirty="0">
              <a:latin typeface="+mn-ea"/>
              <a:cs typeface="Times New Roman" pitchFamily="18" charset="0"/>
            </a:endParaRPr>
          </a:p>
          <a:p>
            <a:pPr indent="66675" eaLnBrk="0" hangingPunct="0"/>
            <a:r>
              <a:rPr lang="ja-JP" altLang="en-US" sz="2800" dirty="0">
                <a:latin typeface="+mn-ea"/>
                <a:cs typeface="Times New Roman" pitchFamily="18" charset="0"/>
              </a:rPr>
              <a:t>　薬剤師　　　　　　　　　　　　平原　康寿</a:t>
            </a:r>
            <a:endParaRPr lang="en-US" altLang="ja-JP" sz="2800" dirty="0">
              <a:latin typeface="+mn-ea"/>
              <a:cs typeface="Times New Roman" pitchFamily="18" charset="0"/>
            </a:endParaRPr>
          </a:p>
          <a:p>
            <a:pPr indent="66675" eaLnBrk="0" hangingPunct="0"/>
            <a:r>
              <a:rPr lang="ja-JP" altLang="en-US" sz="2800" dirty="0">
                <a:latin typeface="+mn-ea"/>
                <a:cs typeface="Times New Roman" pitchFamily="18" charset="0"/>
              </a:rPr>
              <a:t>　薬剤師　　　　　　　　　　　　土生　陵太</a:t>
            </a:r>
            <a:endParaRPr lang="en-US" altLang="ja-JP" sz="2800" dirty="0">
              <a:latin typeface="+mn-ea"/>
            </a:endParaRPr>
          </a:p>
          <a:p>
            <a:pPr indent="66675" eaLnBrk="0" hangingPunct="0"/>
            <a:r>
              <a:rPr lang="ja-JP" altLang="en-US" sz="2800" dirty="0">
                <a:latin typeface="+mn-ea"/>
              </a:rPr>
              <a:t>　</a:t>
            </a:r>
            <a:r>
              <a:rPr lang="ja-JP" altLang="en-US" sz="2800" dirty="0">
                <a:latin typeface="+mn-ea"/>
                <a:cs typeface="Times New Roman" pitchFamily="18" charset="0"/>
              </a:rPr>
              <a:t>検査技師　　　   　　　　　　惠　稜也</a:t>
            </a:r>
            <a:endParaRPr lang="en-US" altLang="ja-JP" sz="2800" dirty="0">
              <a:latin typeface="+mn-ea"/>
              <a:cs typeface="Times New Roman" pitchFamily="18" charset="0"/>
            </a:endParaRPr>
          </a:p>
          <a:p>
            <a:pPr indent="66675" eaLnBrk="0" hangingPunct="0"/>
            <a:r>
              <a:rPr lang="ja-JP" altLang="en-US" sz="2800" dirty="0">
                <a:latin typeface="+mn-ea"/>
                <a:cs typeface="Times New Roman" pitchFamily="18" charset="0"/>
              </a:rPr>
              <a:t>　事務　　　　　　　　　　　　　 坂本　奈緒美</a:t>
            </a:r>
            <a:endParaRPr lang="en-US" altLang="ja-JP" sz="2800" dirty="0">
              <a:latin typeface="+mn-ea"/>
              <a:cs typeface="Times New Roman" pitchFamily="18" charset="0"/>
            </a:endParaRPr>
          </a:p>
        </p:txBody>
      </p:sp>
    </p:spTree>
    <p:extLst>
      <p:ext uri="{BB962C8B-B14F-4D97-AF65-F5344CB8AC3E}">
        <p14:creationId xmlns:p14="http://schemas.microsoft.com/office/powerpoint/2010/main" val="99964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9385" y="409517"/>
            <a:ext cx="8465779" cy="461665"/>
          </a:xfrm>
          <a:prstGeom prst="rect">
            <a:avLst/>
          </a:prstGeom>
          <a:noFill/>
        </p:spPr>
        <p:txBody>
          <a:bodyPr wrap="none" rtlCol="0">
            <a:spAutoFit/>
          </a:bodyPr>
          <a:lstStyle/>
          <a:p>
            <a:r>
              <a:rPr kumimoji="1" lang="ja-JP" altLang="en-US" sz="2400" b="1" dirty="0"/>
              <a:t>当院では耐性菌検出状況は以下の菌について検討しています。</a:t>
            </a:r>
          </a:p>
        </p:txBody>
      </p:sp>
      <p:sp>
        <p:nvSpPr>
          <p:cNvPr id="3" name="テキスト ボックス 2"/>
          <p:cNvSpPr txBox="1"/>
          <p:nvPr/>
        </p:nvSpPr>
        <p:spPr>
          <a:xfrm>
            <a:off x="777818" y="871182"/>
            <a:ext cx="4156907" cy="4524315"/>
          </a:xfrm>
          <a:prstGeom prst="rect">
            <a:avLst/>
          </a:prstGeom>
          <a:noFill/>
        </p:spPr>
        <p:txBody>
          <a:bodyPr wrap="none" rtlCol="0">
            <a:spAutoFit/>
          </a:bodyPr>
          <a:lstStyle/>
          <a:p>
            <a:r>
              <a:rPr kumimoji="1" lang="ja-JP" altLang="en-US" dirty="0"/>
              <a:t>１．耐性菌の分類</a:t>
            </a:r>
            <a:endParaRPr kumimoji="1" lang="en-US" altLang="ja-JP" dirty="0"/>
          </a:p>
          <a:p>
            <a:r>
              <a:rPr lang="ja-JP" altLang="en-US" dirty="0"/>
              <a:t>　・ＭＲＳＡ</a:t>
            </a:r>
            <a:endParaRPr lang="en-US" altLang="ja-JP" dirty="0"/>
          </a:p>
          <a:p>
            <a:r>
              <a:rPr kumimoji="1" lang="ja-JP" altLang="en-US" dirty="0"/>
              <a:t>　・ＥＳＢＬｓ</a:t>
            </a:r>
            <a:endParaRPr kumimoji="1" lang="en-US" altLang="ja-JP" dirty="0"/>
          </a:p>
          <a:p>
            <a:r>
              <a:rPr lang="ja-JP" altLang="en-US" dirty="0"/>
              <a:t>　　　Ｅ．ｃｏｌｉ</a:t>
            </a:r>
            <a:endParaRPr lang="en-US" altLang="ja-JP" dirty="0"/>
          </a:p>
          <a:p>
            <a:r>
              <a:rPr kumimoji="1" lang="ja-JP" altLang="en-US" dirty="0"/>
              <a:t>　　　Ｋ．ｐｎｅｕｍｏｎｉａｅ</a:t>
            </a:r>
            <a:endParaRPr kumimoji="1" lang="en-US" altLang="ja-JP" dirty="0"/>
          </a:p>
          <a:p>
            <a:r>
              <a:rPr lang="ja-JP" altLang="en-US" dirty="0"/>
              <a:t>　　　その他のＥＳＢＬｓ</a:t>
            </a:r>
            <a:endParaRPr kumimoji="1" lang="en-US" altLang="ja-JP" dirty="0"/>
          </a:p>
          <a:p>
            <a:r>
              <a:rPr lang="ja-JP" altLang="en-US" dirty="0"/>
              <a:t>　・ＰＲＳＰ</a:t>
            </a:r>
            <a:endParaRPr lang="en-US" altLang="ja-JP" dirty="0"/>
          </a:p>
          <a:p>
            <a:r>
              <a:rPr kumimoji="1" lang="ja-JP" altLang="en-US" dirty="0"/>
              <a:t>　・ＢＬＮＡＲ</a:t>
            </a:r>
            <a:endParaRPr kumimoji="1" lang="en-US" altLang="ja-JP" dirty="0"/>
          </a:p>
          <a:p>
            <a:r>
              <a:rPr lang="ja-JP" altLang="en-US" dirty="0"/>
              <a:t>　・メタロ</a:t>
            </a:r>
            <a:r>
              <a:rPr lang="en-US" altLang="ja-JP" dirty="0"/>
              <a:t>β</a:t>
            </a:r>
            <a:r>
              <a:rPr lang="ja-JP" altLang="en-US" dirty="0"/>
              <a:t>ラクタマーゼ産生菌</a:t>
            </a:r>
            <a:endParaRPr lang="en-US" altLang="ja-JP" dirty="0"/>
          </a:p>
          <a:p>
            <a:r>
              <a:rPr kumimoji="1" lang="ja-JP" altLang="en-US" dirty="0"/>
              <a:t>　・その他（ＶＲＥ．ＶＲＳＡ．ＭＤＲＰ）</a:t>
            </a:r>
            <a:endParaRPr kumimoji="1" lang="en-US" altLang="ja-JP" dirty="0"/>
          </a:p>
          <a:p>
            <a:endParaRPr lang="en-US" altLang="ja-JP" dirty="0"/>
          </a:p>
          <a:p>
            <a:r>
              <a:rPr kumimoji="1" lang="ja-JP" altLang="en-US" dirty="0"/>
              <a:t>２．検体件数</a:t>
            </a:r>
            <a:endParaRPr kumimoji="1" lang="en-US" altLang="ja-JP" dirty="0"/>
          </a:p>
          <a:p>
            <a:r>
              <a:rPr lang="ja-JP" altLang="en-US" dirty="0"/>
              <a:t>　　一般検体（抗酸菌検査除く）件数</a:t>
            </a:r>
            <a:endParaRPr lang="en-US" altLang="ja-JP" dirty="0"/>
          </a:p>
          <a:p>
            <a:r>
              <a:rPr kumimoji="1" lang="ja-JP" altLang="en-US" dirty="0"/>
              <a:t>　　血液培養件数</a:t>
            </a:r>
            <a:endParaRPr kumimoji="1" lang="en-US" altLang="ja-JP" dirty="0"/>
          </a:p>
          <a:p>
            <a:endParaRPr lang="en-US" altLang="ja-JP" dirty="0"/>
          </a:p>
          <a:p>
            <a:r>
              <a:rPr kumimoji="1" lang="ja-JP" altLang="en-US" dirty="0"/>
              <a:t>３．ＣＤトキシン陽性（陽性数／検査件数）</a:t>
            </a:r>
          </a:p>
        </p:txBody>
      </p:sp>
      <p:sp>
        <p:nvSpPr>
          <p:cNvPr id="4" name="テキスト ボックス 3"/>
          <p:cNvSpPr txBox="1"/>
          <p:nvPr/>
        </p:nvSpPr>
        <p:spPr>
          <a:xfrm>
            <a:off x="323528" y="5380672"/>
            <a:ext cx="8600431" cy="1477328"/>
          </a:xfrm>
          <a:prstGeom prst="rect">
            <a:avLst/>
          </a:prstGeom>
          <a:noFill/>
        </p:spPr>
        <p:txBody>
          <a:bodyPr wrap="none" rtlCol="0">
            <a:spAutoFit/>
          </a:bodyPr>
          <a:lstStyle/>
          <a:p>
            <a:r>
              <a:rPr kumimoji="1" lang="ja-JP" altLang="en-US" dirty="0"/>
              <a:t>評価方法</a:t>
            </a:r>
            <a:endParaRPr kumimoji="1" lang="en-US" altLang="ja-JP" dirty="0"/>
          </a:p>
          <a:p>
            <a:r>
              <a:rPr lang="ja-JP" altLang="en-US" dirty="0"/>
              <a:t>　１．耐性菌が病院全体あるいは同一病棟で複数検出された場合、感受性パターン等を</a:t>
            </a:r>
            <a:endParaRPr lang="en-US" altLang="ja-JP" dirty="0"/>
          </a:p>
          <a:p>
            <a:r>
              <a:rPr kumimoji="1" lang="ja-JP" altLang="en-US" dirty="0"/>
              <a:t>　　チェックし、類似性の評価を行う（ＭＩＣ値をみる）</a:t>
            </a:r>
            <a:endParaRPr kumimoji="1" lang="en-US" altLang="ja-JP" dirty="0"/>
          </a:p>
          <a:p>
            <a:r>
              <a:rPr lang="ja-JP" altLang="en-US" dirty="0"/>
              <a:t>　２．耐性菌以外の分離菌については、分離菌の状況を把握し監視体制をとる</a:t>
            </a:r>
            <a:endParaRPr lang="en-US" altLang="ja-JP" dirty="0"/>
          </a:p>
          <a:p>
            <a:r>
              <a:rPr kumimoji="1" lang="ja-JP" altLang="en-US" dirty="0"/>
              <a:t>　　　（各種材料の一覧の提出は不要）</a:t>
            </a:r>
          </a:p>
        </p:txBody>
      </p:sp>
      <p:sp>
        <p:nvSpPr>
          <p:cNvPr id="5" name="テキスト ボックス 4"/>
          <p:cNvSpPr txBox="1"/>
          <p:nvPr/>
        </p:nvSpPr>
        <p:spPr>
          <a:xfrm>
            <a:off x="179512" y="12232"/>
            <a:ext cx="7970646" cy="400110"/>
          </a:xfrm>
          <a:prstGeom prst="rect">
            <a:avLst/>
          </a:prstGeom>
          <a:noFill/>
        </p:spPr>
        <p:txBody>
          <a:bodyPr wrap="square" rtlCol="0">
            <a:spAutoFit/>
          </a:bodyPr>
          <a:lstStyle/>
          <a:p>
            <a:r>
              <a:rPr lang="ja-JP" altLang="ja-JP" sz="2000" b="1" dirty="0">
                <a:solidFill>
                  <a:srgbClr val="FF0000"/>
                </a:solidFill>
              </a:rPr>
              <a:t>①薬剤耐性菌等の検出状況</a:t>
            </a:r>
            <a:r>
              <a:rPr lang="ja-JP" altLang="en-US" sz="2000" b="1" dirty="0">
                <a:solidFill>
                  <a:srgbClr val="FF0000"/>
                </a:solidFill>
              </a:rPr>
              <a:t>（当院でしらべている菌を例示しています）</a:t>
            </a:r>
            <a:endParaRPr lang="ja-JP" altLang="ja-JP" sz="2000" b="1" dirty="0">
              <a:solidFill>
                <a:srgbClr val="FF0000"/>
              </a:solidFill>
            </a:endParaRPr>
          </a:p>
        </p:txBody>
      </p:sp>
    </p:spTree>
    <p:extLst>
      <p:ext uri="{BB962C8B-B14F-4D97-AF65-F5344CB8AC3E}">
        <p14:creationId xmlns:p14="http://schemas.microsoft.com/office/powerpoint/2010/main" val="3672133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4883" y="464613"/>
            <a:ext cx="8478603" cy="1015663"/>
          </a:xfrm>
          <a:prstGeom prst="rect">
            <a:avLst/>
          </a:prstGeom>
          <a:noFill/>
        </p:spPr>
        <p:txBody>
          <a:bodyPr wrap="none" rtlCol="0">
            <a:spAutoFit/>
          </a:bodyPr>
          <a:lstStyle/>
          <a:p>
            <a:r>
              <a:rPr kumimoji="1" lang="ja-JP" altLang="en-US" sz="2000" b="1" dirty="0">
                <a:solidFill>
                  <a:srgbClr val="FF0000"/>
                </a:solidFill>
              </a:rPr>
              <a:t>細菌検査データのまとめ方について、当院では下記のようにしていますので、</a:t>
            </a:r>
            <a:endParaRPr kumimoji="1" lang="en-US" altLang="ja-JP" sz="2000" b="1" dirty="0">
              <a:solidFill>
                <a:srgbClr val="FF0000"/>
              </a:solidFill>
            </a:endParaRPr>
          </a:p>
          <a:p>
            <a:r>
              <a:rPr kumimoji="1" lang="ja-JP" altLang="en-US" sz="2000" b="1" dirty="0">
                <a:solidFill>
                  <a:srgbClr val="FF0000"/>
                </a:solidFill>
              </a:rPr>
              <a:t>ご参考にされて下さい。</a:t>
            </a:r>
            <a:endParaRPr kumimoji="1" lang="en-US" altLang="ja-JP" sz="2000" b="1" dirty="0">
              <a:solidFill>
                <a:srgbClr val="FF0000"/>
              </a:solidFill>
            </a:endParaRPr>
          </a:p>
          <a:p>
            <a:r>
              <a:rPr lang="ja-JP" altLang="en-US" sz="2000" b="1" dirty="0">
                <a:solidFill>
                  <a:srgbClr val="FF0000"/>
                </a:solidFill>
              </a:rPr>
              <a:t>もちろん、それぞれの病院でできる範囲で結構です。</a:t>
            </a:r>
            <a:endParaRPr kumimoji="1" lang="ja-JP" altLang="en-US" sz="2000" b="1" dirty="0">
              <a:solidFill>
                <a:srgbClr val="FF0000"/>
              </a:solidFill>
            </a:endParaRPr>
          </a:p>
        </p:txBody>
      </p:sp>
      <p:sp>
        <p:nvSpPr>
          <p:cNvPr id="3" name="テキスト ボックス 2"/>
          <p:cNvSpPr txBox="1"/>
          <p:nvPr/>
        </p:nvSpPr>
        <p:spPr>
          <a:xfrm>
            <a:off x="232822" y="2132856"/>
            <a:ext cx="8388835" cy="3970318"/>
          </a:xfrm>
          <a:prstGeom prst="rect">
            <a:avLst/>
          </a:prstGeom>
          <a:noFill/>
        </p:spPr>
        <p:txBody>
          <a:bodyPr wrap="none" rtlCol="0">
            <a:spAutoFit/>
          </a:bodyPr>
          <a:lstStyle/>
          <a:p>
            <a:r>
              <a:rPr kumimoji="1" lang="ja-JP" altLang="en-US" dirty="0"/>
              <a:t>１．耐性菌の検出状況と分母となる検査件数を別表を参考に入力。</a:t>
            </a:r>
            <a:endParaRPr kumimoji="1" lang="en-US" altLang="ja-JP" dirty="0"/>
          </a:p>
          <a:p>
            <a:endParaRPr kumimoji="1" lang="en-US" altLang="ja-JP" dirty="0"/>
          </a:p>
          <a:p>
            <a:r>
              <a:rPr lang="ja-JP" altLang="en-US" dirty="0"/>
              <a:t>２．アウトブレイクの兆しを監視するために、新規で検出した数を毎月時系列的に確認</a:t>
            </a:r>
            <a:endParaRPr lang="en-US" altLang="ja-JP" dirty="0"/>
          </a:p>
          <a:p>
            <a:r>
              <a:rPr kumimoji="1" lang="ja-JP" altLang="en-US" dirty="0"/>
              <a:t>　　出来るように</a:t>
            </a:r>
            <a:r>
              <a:rPr lang="ja-JP" altLang="en-US" dirty="0"/>
              <a:t>する</a:t>
            </a:r>
            <a:r>
              <a:rPr kumimoji="1" lang="ja-JP" altLang="en-US" dirty="0"/>
              <a:t>とよい。</a:t>
            </a:r>
            <a:endParaRPr kumimoji="1" lang="en-US" altLang="ja-JP" dirty="0"/>
          </a:p>
          <a:p>
            <a:endParaRPr kumimoji="1" lang="en-US" altLang="ja-JP" dirty="0"/>
          </a:p>
          <a:p>
            <a:r>
              <a:rPr lang="ja-JP" altLang="en-US" dirty="0"/>
              <a:t>３．ＣＤトシキン陽性研修と分母となる検査件数を入力。</a:t>
            </a:r>
            <a:endParaRPr lang="en-US" altLang="ja-JP" dirty="0"/>
          </a:p>
          <a:p>
            <a:endParaRPr lang="en-US" altLang="ja-JP" dirty="0"/>
          </a:p>
          <a:p>
            <a:r>
              <a:rPr kumimoji="1" lang="ja-JP" altLang="en-US" dirty="0"/>
              <a:t>４．感受性結果の類似性から同一菌多発、同一病棟内多発などが疑われる場合は、</a:t>
            </a:r>
            <a:endParaRPr kumimoji="1" lang="en-US" altLang="ja-JP" dirty="0"/>
          </a:p>
          <a:p>
            <a:r>
              <a:rPr lang="ja-JP" altLang="en-US" dirty="0"/>
              <a:t>　その旨を記載。</a:t>
            </a:r>
            <a:endParaRPr lang="en-US" altLang="ja-JP" dirty="0"/>
          </a:p>
          <a:p>
            <a:endParaRPr lang="en-US" altLang="ja-JP" dirty="0"/>
          </a:p>
          <a:p>
            <a:r>
              <a:rPr kumimoji="1" lang="ja-JP" altLang="en-US" dirty="0"/>
              <a:t>５．耐性菌</a:t>
            </a:r>
            <a:r>
              <a:rPr lang="ja-JP" altLang="en-US" dirty="0"/>
              <a:t>以外</a:t>
            </a:r>
            <a:r>
              <a:rPr kumimoji="1" lang="ja-JP" altLang="en-US" dirty="0"/>
              <a:t>の一般細菌で多発事例がある場合も記録。</a:t>
            </a:r>
            <a:endParaRPr kumimoji="1" lang="en-US" altLang="ja-JP" dirty="0"/>
          </a:p>
          <a:p>
            <a:endParaRPr lang="en-US" altLang="ja-JP" dirty="0"/>
          </a:p>
          <a:p>
            <a:endParaRPr kumimoji="1" lang="en-US" altLang="ja-JP" dirty="0"/>
          </a:p>
          <a:p>
            <a:r>
              <a:rPr lang="ja-JP" altLang="en-US" dirty="0"/>
              <a:t>　　上記を１－</a:t>
            </a:r>
            <a:r>
              <a:rPr lang="en-US" altLang="ja-JP" dirty="0"/>
              <a:t>2</a:t>
            </a:r>
            <a:r>
              <a:rPr lang="ja-JP" altLang="en-US" dirty="0"/>
              <a:t>枚のスライドにまとめる</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extLst>
              <p:ext uri="{D42A27DB-BD31-4B8C-83A1-F6EECF244321}">
                <p14:modId xmlns:p14="http://schemas.microsoft.com/office/powerpoint/2010/main" val="2117782508"/>
              </p:ext>
            </p:extLst>
          </p:nvPr>
        </p:nvGraphicFramePr>
        <p:xfrm>
          <a:off x="251520" y="701988"/>
          <a:ext cx="8686800" cy="5823355"/>
        </p:xfrm>
        <a:graphic>
          <a:graphicData uri="http://schemas.openxmlformats.org/presentationml/2006/ole">
            <mc:AlternateContent xmlns:mc="http://schemas.openxmlformats.org/markup-compatibility/2006">
              <mc:Choice xmlns:v="urn:schemas-microsoft-com:vml" Requires="v">
                <p:oleObj spid="_x0000_s2105" name="ワークシート" r:id="rId3" imgW="8686697" imgH="4124315" progId="Excel.Sheet.12">
                  <p:embed/>
                </p:oleObj>
              </mc:Choice>
              <mc:Fallback>
                <p:oleObj name="ワークシート" r:id="rId3" imgW="8686697" imgH="4124315" progId="Excel.Sheet.12">
                  <p:embed/>
                  <p:pic>
                    <p:nvPicPr>
                      <p:cNvPr id="0" name="Picture 2"/>
                      <p:cNvPicPr>
                        <a:picLocks noChangeAspect="1" noChangeArrowheads="1"/>
                      </p:cNvPicPr>
                      <p:nvPr/>
                    </p:nvPicPr>
                    <p:blipFill>
                      <a:blip r:embed="rId4"/>
                      <a:srcRect/>
                      <a:stretch>
                        <a:fillRect/>
                      </a:stretch>
                    </p:blipFill>
                    <p:spPr bwMode="auto">
                      <a:xfrm>
                        <a:off x="251520" y="701988"/>
                        <a:ext cx="8686800" cy="5823355"/>
                      </a:xfrm>
                      <a:prstGeom prst="rect">
                        <a:avLst/>
                      </a:prstGeom>
                      <a:noFill/>
                      <a:ln>
                        <a:noFill/>
                      </a:ln>
                      <a:effectLst/>
                    </p:spPr>
                  </p:pic>
                </p:oleObj>
              </mc:Fallback>
            </mc:AlternateContent>
          </a:graphicData>
        </a:graphic>
      </p:graphicFrame>
      <p:sp>
        <p:nvSpPr>
          <p:cNvPr id="3" name="テキスト ボックス 2"/>
          <p:cNvSpPr txBox="1"/>
          <p:nvPr/>
        </p:nvSpPr>
        <p:spPr>
          <a:xfrm>
            <a:off x="1619672" y="147990"/>
            <a:ext cx="5596404" cy="400110"/>
          </a:xfrm>
          <a:prstGeom prst="rect">
            <a:avLst/>
          </a:prstGeom>
          <a:noFill/>
        </p:spPr>
        <p:txBody>
          <a:bodyPr wrap="none" rtlCol="0">
            <a:spAutoFit/>
          </a:bodyPr>
          <a:lstStyle/>
          <a:p>
            <a:r>
              <a:rPr lang="ja-JP" altLang="en-US" sz="2000" b="1" dirty="0">
                <a:solidFill>
                  <a:srgbClr val="FF0000"/>
                </a:solidFill>
              </a:rPr>
              <a:t>時系列でまとめる表の例（コメントを記載した場合）</a:t>
            </a:r>
            <a:endParaRPr kumimoji="1" lang="ja-JP" altLang="en-US" sz="20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823236261"/>
              </p:ext>
            </p:extLst>
          </p:nvPr>
        </p:nvGraphicFramePr>
        <p:xfrm>
          <a:off x="146295" y="764704"/>
          <a:ext cx="8763635" cy="5928360"/>
        </p:xfrm>
        <a:graphic>
          <a:graphicData uri="http://schemas.openxmlformats.org/drawingml/2006/table">
            <a:tbl>
              <a:tblPr firstRow="1" bandRow="1">
                <a:tableStyleId>{5940675A-B579-460E-94D1-54222C63F5DA}</a:tableStyleId>
              </a:tblPr>
              <a:tblGrid>
                <a:gridCol w="2736305">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70746">
                  <a:extLst>
                    <a:ext uri="{9D8B030D-6E8A-4147-A177-3AD203B41FA5}">
                      <a16:colId xmlns:a16="http://schemas.microsoft.com/office/drawing/2014/main" val="20004"/>
                    </a:ext>
                  </a:extLst>
                </a:gridCol>
              </a:tblGrid>
              <a:tr h="154816">
                <a:tc gridSpan="5">
                  <a:txBody>
                    <a:bodyPr/>
                    <a:lstStyle/>
                    <a:p>
                      <a:r>
                        <a:rPr kumimoji="1" lang="ja-JP" altLang="en-US" dirty="0"/>
                        <a:t>耐性菌検出状況（</a:t>
                      </a:r>
                      <a:r>
                        <a:rPr kumimoji="1" lang="en-US" altLang="ja-JP" dirty="0"/>
                        <a:t>1</a:t>
                      </a:r>
                      <a:r>
                        <a:rPr kumimoji="1" lang="ja-JP" altLang="en-US" dirty="0"/>
                        <a:t>年を通じて患者１カウントとする）</a:t>
                      </a:r>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70840">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a:t>4</a:t>
                      </a:r>
                      <a:r>
                        <a:rPr kumimoji="1" lang="ja-JP" altLang="en-US" dirty="0"/>
                        <a:t>月</a:t>
                      </a:r>
                    </a:p>
                  </a:txBody>
                  <a:tcPr/>
                </a:tc>
                <a:tc>
                  <a:txBody>
                    <a:bodyPr/>
                    <a:lstStyle/>
                    <a:p>
                      <a:r>
                        <a:rPr kumimoji="1" lang="en-US" altLang="ja-JP" dirty="0"/>
                        <a:t>5</a:t>
                      </a:r>
                      <a:r>
                        <a:rPr kumimoji="1" lang="ja-JP" altLang="en-US" dirty="0"/>
                        <a:t>月</a:t>
                      </a:r>
                    </a:p>
                  </a:txBody>
                  <a:tcPr/>
                </a:tc>
                <a:tc>
                  <a:txBody>
                    <a:bodyPr/>
                    <a:lstStyle/>
                    <a:p>
                      <a:r>
                        <a:rPr kumimoji="1" lang="en-US" altLang="ja-JP" dirty="0"/>
                        <a:t>6</a:t>
                      </a:r>
                      <a:r>
                        <a:rPr kumimoji="1" lang="ja-JP" altLang="en-US" dirty="0"/>
                        <a:t>月</a:t>
                      </a:r>
                    </a:p>
                  </a:txBody>
                  <a:tcPr/>
                </a:tc>
                <a:extLst>
                  <a:ext uri="{0D108BD9-81ED-4DB2-BD59-A6C34878D82A}">
                    <a16:rowId xmlns:a16="http://schemas.microsoft.com/office/drawing/2014/main" val="10001"/>
                  </a:ext>
                </a:extLst>
              </a:tr>
              <a:tr h="370840">
                <a:tc gridSpan="2">
                  <a:txBody>
                    <a:bodyPr/>
                    <a:lstStyle/>
                    <a:p>
                      <a:r>
                        <a:rPr kumimoji="1" lang="ja-JP" altLang="en-US" dirty="0"/>
                        <a:t>ＭＲＳＡ</a:t>
                      </a:r>
                    </a:p>
                  </a:txBody>
                  <a:tcPr/>
                </a:tc>
                <a:tc hMerge="1">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2"/>
                  </a:ext>
                </a:extLst>
              </a:tr>
              <a:tr h="370840">
                <a:tc rowSpan="3">
                  <a:txBody>
                    <a:bodyPr/>
                    <a:lstStyle/>
                    <a:p>
                      <a:r>
                        <a:rPr kumimoji="1" lang="ja-JP" altLang="en-US" dirty="0"/>
                        <a:t>ＥＳＢＬｓ</a:t>
                      </a:r>
                    </a:p>
                  </a:txBody>
                  <a:tcPr/>
                </a:tc>
                <a:tc>
                  <a:txBody>
                    <a:bodyPr/>
                    <a:lstStyle/>
                    <a:p>
                      <a:r>
                        <a:rPr kumimoji="1" lang="ja-JP" altLang="en-US" dirty="0"/>
                        <a:t>Ｅ．ｃｏｌｉ</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3"/>
                  </a:ext>
                </a:extLst>
              </a:tr>
              <a:tr h="370840">
                <a:tc vMerge="1">
                  <a:txBody>
                    <a:bodyPr/>
                    <a:lstStyle/>
                    <a:p>
                      <a:endParaRPr kumimoji="1" lang="ja-JP" altLang="en-US" dirty="0"/>
                    </a:p>
                  </a:txBody>
                  <a:tcPr/>
                </a:tc>
                <a:tc>
                  <a:txBody>
                    <a:bodyPr/>
                    <a:lstStyle/>
                    <a:p>
                      <a:r>
                        <a:rPr kumimoji="1" lang="ja-JP" altLang="en-US" dirty="0"/>
                        <a:t>Ｋ．ｐｎｅｕｍｏｎｉａｅ</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4"/>
                  </a:ext>
                </a:extLst>
              </a:tr>
              <a:tr h="370840">
                <a:tc vMerge="1">
                  <a:txBody>
                    <a:bodyPr/>
                    <a:lstStyle/>
                    <a:p>
                      <a:endParaRPr kumimoji="1" lang="ja-JP" altLang="en-US" dirty="0"/>
                    </a:p>
                  </a:txBody>
                  <a:tcPr/>
                </a:tc>
                <a:tc>
                  <a:txBody>
                    <a:bodyPr/>
                    <a:lstStyle/>
                    <a:p>
                      <a:r>
                        <a:rPr kumimoji="1" lang="ja-JP" altLang="en-US" dirty="0"/>
                        <a:t>その他</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ＰＲＳＰ</a:t>
                      </a:r>
                    </a:p>
                  </a:txBody>
                  <a:tcPr/>
                </a:tc>
                <a:tc>
                  <a:txBody>
                    <a:bodyPr/>
                    <a:lstStyle/>
                    <a:p>
                      <a:r>
                        <a:rPr kumimoji="1" lang="ja-JP" altLang="en-US" dirty="0"/>
                        <a:t>耐性肺炎球菌</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ＢＬＮＡＲ</a:t>
                      </a:r>
                    </a:p>
                  </a:txBody>
                  <a:tcPr/>
                </a:tc>
                <a:tc>
                  <a:txBody>
                    <a:bodyPr/>
                    <a:lstStyle/>
                    <a:p>
                      <a:r>
                        <a:rPr kumimoji="1" lang="en-US" altLang="ja-JP" dirty="0"/>
                        <a:t>β</a:t>
                      </a:r>
                      <a:r>
                        <a:rPr kumimoji="1" lang="ja-JP" altLang="en-US" dirty="0"/>
                        <a:t>ﾗｸﾀﾏｰｾﾞ産生インフルエンザ桿菌</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ＭＤＲＰ</a:t>
                      </a:r>
                    </a:p>
                  </a:txBody>
                  <a:tcPr/>
                </a:tc>
                <a:tc>
                  <a:txBody>
                    <a:bodyPr/>
                    <a:lstStyle/>
                    <a:p>
                      <a:r>
                        <a:rPr kumimoji="1" lang="ja-JP" altLang="en-US" dirty="0"/>
                        <a:t>薬剤耐性緑膿菌</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8"/>
                  </a:ext>
                </a:extLst>
              </a:tr>
              <a:tr h="370840">
                <a:tc gridSpan="2">
                  <a:txBody>
                    <a:bodyPr/>
                    <a:lstStyle/>
                    <a:p>
                      <a:r>
                        <a:rPr kumimoji="1" lang="ja-JP" altLang="en-US" dirty="0"/>
                        <a:t>メタロ</a:t>
                      </a:r>
                      <a:r>
                        <a:rPr kumimoji="1" lang="en-US" altLang="ja-JP" dirty="0"/>
                        <a:t>β</a:t>
                      </a:r>
                      <a:r>
                        <a:rPr kumimoji="1" lang="ja-JP" altLang="en-US" dirty="0"/>
                        <a:t>ラクタマーゼ産生菌</a:t>
                      </a:r>
                    </a:p>
                  </a:txBody>
                  <a:tcPr/>
                </a:tc>
                <a:tc hMerge="1">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その他</a:t>
                      </a:r>
                    </a:p>
                  </a:txBody>
                  <a:tcPr/>
                </a:tc>
                <a:tc>
                  <a:txBody>
                    <a:bodyPr/>
                    <a:lstStyle/>
                    <a:p>
                      <a:r>
                        <a:rPr kumimoji="1" lang="ja-JP" altLang="en-US" dirty="0"/>
                        <a:t>ＶＲＥ，ＶＲＳＡ，ＭＤＲＡ</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10"/>
                  </a:ext>
                </a:extLst>
              </a:tr>
              <a:tr h="370840">
                <a:tc gridSpan="5">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1"/>
                  </a:ext>
                </a:extLst>
              </a:tr>
              <a:tr h="370840">
                <a:tc>
                  <a:txBody>
                    <a:bodyPr/>
                    <a:lstStyle/>
                    <a:p>
                      <a:r>
                        <a:rPr kumimoji="1" lang="ja-JP" altLang="en-US" dirty="0"/>
                        <a:t>検体数</a:t>
                      </a:r>
                    </a:p>
                  </a:txBody>
                  <a:tcPr/>
                </a:tc>
                <a:tc>
                  <a:txBody>
                    <a:bodyPr/>
                    <a:lstStyle/>
                    <a:p>
                      <a:r>
                        <a:rPr kumimoji="1" lang="ja-JP" altLang="en-US" dirty="0"/>
                        <a:t>一般検体（抗酸菌検査除く）件数</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12"/>
                  </a:ext>
                </a:extLst>
              </a:tr>
              <a:tr h="370840">
                <a:tc>
                  <a:txBody>
                    <a:bodyPr/>
                    <a:lstStyle/>
                    <a:p>
                      <a:endParaRPr kumimoji="1" lang="ja-JP" altLang="en-US"/>
                    </a:p>
                  </a:txBody>
                  <a:tcPr/>
                </a:tc>
                <a:tc>
                  <a:txBody>
                    <a:bodyPr/>
                    <a:lstStyle/>
                    <a:p>
                      <a:r>
                        <a:rPr kumimoji="1" lang="ja-JP" altLang="en-US" dirty="0"/>
                        <a:t>血液培養件数</a:t>
                      </a:r>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13"/>
                  </a:ext>
                </a:extLst>
              </a:tr>
              <a:tr h="370840">
                <a:tc gridSpan="5">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14"/>
                  </a:ext>
                </a:extLst>
              </a:tr>
              <a:tr h="370840">
                <a:tc gridSpan="2">
                  <a:txBody>
                    <a:bodyPr/>
                    <a:lstStyle/>
                    <a:p>
                      <a:r>
                        <a:rPr kumimoji="1" lang="ja-JP" altLang="en-US" dirty="0"/>
                        <a:t>ＣＤトキシン陽性（陽性数／検体数）</a:t>
                      </a:r>
                    </a:p>
                  </a:txBody>
                  <a:tcPr/>
                </a:tc>
                <a:tc hMerge="1">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5"/>
                  </a:ext>
                </a:extLst>
              </a:tr>
            </a:tbl>
          </a:graphicData>
        </a:graphic>
      </p:graphicFrame>
      <p:sp>
        <p:nvSpPr>
          <p:cNvPr id="3" name="テキスト ボックス 2"/>
          <p:cNvSpPr txBox="1"/>
          <p:nvPr/>
        </p:nvSpPr>
        <p:spPr>
          <a:xfrm>
            <a:off x="179512" y="213901"/>
            <a:ext cx="1475084" cy="400110"/>
          </a:xfrm>
          <a:prstGeom prst="rect">
            <a:avLst/>
          </a:prstGeom>
          <a:noFill/>
        </p:spPr>
        <p:txBody>
          <a:bodyPr wrap="none" rtlCol="0">
            <a:spAutoFit/>
          </a:bodyPr>
          <a:lstStyle/>
          <a:p>
            <a:r>
              <a:rPr kumimoji="1" lang="ja-JP" altLang="en-US" sz="2000" b="1" dirty="0"/>
              <a:t>＜発表例＞</a:t>
            </a:r>
          </a:p>
        </p:txBody>
      </p:sp>
      <p:sp>
        <p:nvSpPr>
          <p:cNvPr id="6" name="テキスト ボックス 5"/>
          <p:cNvSpPr txBox="1"/>
          <p:nvPr/>
        </p:nvSpPr>
        <p:spPr>
          <a:xfrm>
            <a:off x="2339752" y="213901"/>
            <a:ext cx="5835252" cy="400110"/>
          </a:xfrm>
          <a:prstGeom prst="rect">
            <a:avLst/>
          </a:prstGeom>
          <a:noFill/>
        </p:spPr>
        <p:txBody>
          <a:bodyPr wrap="none" rtlCol="0">
            <a:spAutoFit/>
          </a:bodyPr>
          <a:lstStyle/>
          <a:p>
            <a:r>
              <a:rPr lang="ja-JP" altLang="en-US" sz="2000" b="1" dirty="0">
                <a:solidFill>
                  <a:srgbClr val="FF0000"/>
                </a:solidFill>
              </a:rPr>
              <a:t>時系列でまとめる表の例（コメントを記載しない場合）</a:t>
            </a:r>
            <a:endParaRPr kumimoji="1" lang="ja-JP" altLang="en-US" sz="2000" b="1" dirty="0">
              <a:solidFill>
                <a:srgbClr val="FF0000"/>
              </a:solidFill>
            </a:endParaRPr>
          </a:p>
        </p:txBody>
      </p:sp>
    </p:spTree>
    <p:extLst>
      <p:ext uri="{BB962C8B-B14F-4D97-AF65-F5344CB8AC3E}">
        <p14:creationId xmlns:p14="http://schemas.microsoft.com/office/powerpoint/2010/main" val="1356654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1" y="425470"/>
            <a:ext cx="8584401" cy="6432530"/>
          </a:xfrm>
          <a:prstGeom prst="rect">
            <a:avLst/>
          </a:prstGeom>
          <a:noFill/>
        </p:spPr>
        <p:txBody>
          <a:bodyPr wrap="none" rtlCol="0">
            <a:spAutoFit/>
          </a:bodyPr>
          <a:lstStyle/>
          <a:p>
            <a:r>
              <a:rPr lang="ja-JP" altLang="en-US" sz="2000" b="1" dirty="0"/>
              <a:t>当院における届出が必要な感染症は以下のように決めています。</a:t>
            </a:r>
            <a:endParaRPr lang="en-US" altLang="ja-JP" sz="2000" b="1" dirty="0"/>
          </a:p>
          <a:p>
            <a:r>
              <a:rPr lang="ja-JP" altLang="en-US" sz="2000" b="1" dirty="0"/>
              <a:t>自施設の状況にお使いください。</a:t>
            </a:r>
            <a:endParaRPr lang="en-US" altLang="ja-JP" sz="1200" dirty="0"/>
          </a:p>
          <a:p>
            <a:r>
              <a:rPr lang="ja-JP" altLang="en-US" dirty="0"/>
              <a:t>　１．既知の感染の有無に限らず、すべての針刺し事故、血液汚染事故：様式６－１</a:t>
            </a:r>
          </a:p>
          <a:p>
            <a:r>
              <a:rPr lang="ja-JP" altLang="en-US" dirty="0"/>
              <a:t>　２．病院内で発生した院内感染事例（アウトブレイクを含む）：様式３－１</a:t>
            </a:r>
          </a:p>
          <a:p>
            <a:r>
              <a:rPr lang="ja-JP" altLang="en-US" dirty="0"/>
              <a:t>　　　　食中毒、患者間、患者、医療従事者間を含む</a:t>
            </a:r>
          </a:p>
          <a:p>
            <a:r>
              <a:rPr lang="ja-JP" altLang="en-US" dirty="0"/>
              <a:t>　３．対策に特別な注意が必要な感染症の発生事例：様式３－１および法的専用届出票</a:t>
            </a:r>
          </a:p>
          <a:p>
            <a:r>
              <a:rPr lang="ja-JP" altLang="en-US" dirty="0"/>
              <a:t>　　　＊下線の部分は法的な届出（全数報告）が必要な感染症である。</a:t>
            </a:r>
          </a:p>
          <a:p>
            <a:r>
              <a:rPr lang="ja-JP" altLang="en-US" dirty="0"/>
              <a:t>　　　　</a:t>
            </a:r>
            <a:r>
              <a:rPr lang="en-US" altLang="ja-JP" dirty="0"/>
              <a:t>a</a:t>
            </a:r>
            <a:r>
              <a:rPr lang="ja-JP" altLang="en-US" dirty="0" err="1"/>
              <a:t>．</a:t>
            </a:r>
            <a:r>
              <a:rPr lang="ja-JP" altLang="en-US" dirty="0"/>
              <a:t>空気感染</a:t>
            </a:r>
          </a:p>
          <a:p>
            <a:r>
              <a:rPr lang="ja-JP" altLang="en-US" dirty="0"/>
              <a:t>　　　　　　　　　麻疹、水痘、結核</a:t>
            </a:r>
          </a:p>
          <a:p>
            <a:r>
              <a:rPr lang="ja-JP" altLang="en-US" dirty="0"/>
              <a:t>　　　　</a:t>
            </a:r>
            <a:r>
              <a:rPr lang="en-US" altLang="ja-JP" dirty="0"/>
              <a:t>b</a:t>
            </a:r>
            <a:r>
              <a:rPr lang="ja-JP" altLang="en-US" dirty="0" err="1"/>
              <a:t>．</a:t>
            </a:r>
            <a:r>
              <a:rPr lang="ja-JP" altLang="en-US" dirty="0"/>
              <a:t>飛沫感染</a:t>
            </a:r>
          </a:p>
          <a:p>
            <a:r>
              <a:rPr lang="ja-JP" altLang="en-US" dirty="0"/>
              <a:t>　　　　　　　　　レジオネラ症、インフルエンザ多発</a:t>
            </a:r>
          </a:p>
          <a:p>
            <a:r>
              <a:rPr lang="ja-JP" altLang="en-US" dirty="0"/>
              <a:t>　　　　</a:t>
            </a:r>
            <a:r>
              <a:rPr lang="en-US" altLang="ja-JP" dirty="0"/>
              <a:t>c</a:t>
            </a:r>
            <a:r>
              <a:rPr lang="ja-JP" altLang="en-US" dirty="0" err="1"/>
              <a:t>．</a:t>
            </a:r>
            <a:r>
              <a:rPr lang="ja-JP" altLang="en-US" dirty="0"/>
              <a:t>接触感染</a:t>
            </a:r>
          </a:p>
          <a:p>
            <a:r>
              <a:rPr lang="ja-JP" altLang="en-US" dirty="0"/>
              <a:t>　　　　　　　　　耐性菌：バンコマイシン耐性腸球菌（</a:t>
            </a:r>
            <a:r>
              <a:rPr lang="en-US" altLang="ja-JP" dirty="0"/>
              <a:t>VRE</a:t>
            </a:r>
            <a:r>
              <a:rPr lang="ja-JP" altLang="en-US" dirty="0"/>
              <a:t>）、</a:t>
            </a:r>
          </a:p>
          <a:p>
            <a:r>
              <a:rPr lang="ja-JP" altLang="en-US" dirty="0"/>
              <a:t>　　　　　　　　　　　　　　　バンコマイシン耐性黄色ブドウ球菌（</a:t>
            </a:r>
            <a:r>
              <a:rPr lang="en-US" altLang="ja-JP" dirty="0"/>
              <a:t>VRSA</a:t>
            </a:r>
            <a:r>
              <a:rPr lang="ja-JP" altLang="en-US" dirty="0"/>
              <a:t>）、</a:t>
            </a:r>
          </a:p>
          <a:p>
            <a:r>
              <a:rPr lang="ja-JP" altLang="en-US" dirty="0"/>
              <a:t>　　　　　　　　　　　　　　　薬剤耐性緑膿菌感染症</a:t>
            </a:r>
          </a:p>
          <a:p>
            <a:r>
              <a:rPr lang="ja-JP" altLang="en-US" dirty="0"/>
              <a:t>　　　　　　　　　　　　　　　その他、高度多剤耐性菌</a:t>
            </a:r>
          </a:p>
          <a:p>
            <a:r>
              <a:rPr lang="ja-JP" altLang="en-US" dirty="0"/>
              <a:t>　　　　　　　　　ＭＲＳＡ感染：院内感染が疑われる場合</a:t>
            </a:r>
          </a:p>
          <a:p>
            <a:r>
              <a:rPr lang="ja-JP" altLang="en-US" dirty="0"/>
              <a:t>　　　　　　　　　流行性角結膜炎（アデノウイルス結膜炎）</a:t>
            </a:r>
          </a:p>
          <a:p>
            <a:r>
              <a:rPr lang="ja-JP" altLang="en-US" dirty="0"/>
              <a:t>　　　　　　　　　疥癬</a:t>
            </a:r>
          </a:p>
          <a:p>
            <a:r>
              <a:rPr lang="ja-JP" altLang="en-US" dirty="0"/>
              <a:t>　　　　　　　　　クロストリジウム・ディフィシル菌</a:t>
            </a:r>
          </a:p>
          <a:p>
            <a:endParaRPr lang="ja-JP" altLang="en-US" sz="1200" dirty="0"/>
          </a:p>
          <a:p>
            <a:r>
              <a:rPr lang="ja-JP" altLang="en-US" dirty="0"/>
              <a:t>　　　　</a:t>
            </a:r>
            <a:r>
              <a:rPr lang="en-US" altLang="ja-JP" dirty="0"/>
              <a:t>d</a:t>
            </a:r>
            <a:r>
              <a:rPr lang="ja-JP" altLang="en-US" dirty="0" err="1"/>
              <a:t>．</a:t>
            </a:r>
            <a:r>
              <a:rPr lang="ja-JP" altLang="en-US" dirty="0"/>
              <a:t>感染症法において届出が必要な感染症：定められた様式</a:t>
            </a:r>
          </a:p>
          <a:p>
            <a:r>
              <a:rPr lang="ja-JP" altLang="en-US" dirty="0"/>
              <a:t>　　４．その他、担当者が必要と認めた事例（特定病原体発生など）：様式３－１</a:t>
            </a:r>
            <a:r>
              <a:rPr kumimoji="1" lang="ja-JP" altLang="en-US" dirty="0"/>
              <a:t>　　</a:t>
            </a:r>
          </a:p>
        </p:txBody>
      </p:sp>
      <p:sp>
        <p:nvSpPr>
          <p:cNvPr id="3" name="正方形/長方形 2"/>
          <p:cNvSpPr/>
          <p:nvPr/>
        </p:nvSpPr>
        <p:spPr>
          <a:xfrm>
            <a:off x="467544" y="56138"/>
            <a:ext cx="7776864" cy="400110"/>
          </a:xfrm>
          <a:prstGeom prst="rect">
            <a:avLst/>
          </a:prstGeom>
        </p:spPr>
        <p:txBody>
          <a:bodyPr wrap="square">
            <a:spAutoFit/>
          </a:bodyPr>
          <a:lstStyle/>
          <a:p>
            <a:r>
              <a:rPr lang="ja-JP" altLang="en-US" sz="2000" b="1" dirty="0">
                <a:solidFill>
                  <a:srgbClr val="FF0000"/>
                </a:solidFill>
              </a:rPr>
              <a:t>②</a:t>
            </a:r>
            <a:r>
              <a:rPr lang="ja-JP" altLang="ja-JP" sz="2000" b="1" dirty="0">
                <a:solidFill>
                  <a:srgbClr val="FF0000"/>
                </a:solidFill>
              </a:rPr>
              <a:t>感染症患者の発生状況</a:t>
            </a:r>
            <a:r>
              <a:rPr lang="ja-JP" altLang="en-US" sz="2000" b="1" dirty="0">
                <a:solidFill>
                  <a:srgbClr val="FF0000"/>
                </a:solidFill>
              </a:rPr>
              <a:t>（大学病院ではこの表が対象疾患です）</a:t>
            </a:r>
          </a:p>
        </p:txBody>
      </p:sp>
    </p:spTree>
    <p:extLst>
      <p:ext uri="{BB962C8B-B14F-4D97-AF65-F5344CB8AC3E}">
        <p14:creationId xmlns:p14="http://schemas.microsoft.com/office/powerpoint/2010/main" val="2028100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テキスト ボックス 1"/>
          <p:cNvSpPr txBox="1">
            <a:spLocks noChangeArrowheads="1"/>
          </p:cNvSpPr>
          <p:nvPr/>
        </p:nvSpPr>
        <p:spPr bwMode="auto">
          <a:xfrm>
            <a:off x="350259" y="1245124"/>
            <a:ext cx="52036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2400" dirty="0"/>
              <a:t>院内で届出が必要な感染症事例（</a:t>
            </a:r>
            <a:r>
              <a:rPr lang="en-US" altLang="ja-JP" sz="2400" dirty="0"/>
              <a:t>4</a:t>
            </a:r>
            <a:r>
              <a:rPr lang="ja-JP" altLang="en-US" sz="2400" dirty="0"/>
              <a:t>月）</a:t>
            </a:r>
            <a:endParaRPr lang="en-US" altLang="ja-JP" sz="2400" dirty="0"/>
          </a:p>
        </p:txBody>
      </p:sp>
      <p:graphicFrame>
        <p:nvGraphicFramePr>
          <p:cNvPr id="3" name="表 2"/>
          <p:cNvGraphicFramePr>
            <a:graphicFrameLocks noGrp="1"/>
          </p:cNvGraphicFramePr>
          <p:nvPr>
            <p:extLst>
              <p:ext uri="{D42A27DB-BD31-4B8C-83A1-F6EECF244321}">
                <p14:modId xmlns:p14="http://schemas.microsoft.com/office/powerpoint/2010/main" val="325496826"/>
              </p:ext>
            </p:extLst>
          </p:nvPr>
        </p:nvGraphicFramePr>
        <p:xfrm>
          <a:off x="357883" y="1916832"/>
          <a:ext cx="7958137" cy="741362"/>
        </p:xfrm>
        <a:graphic>
          <a:graphicData uri="http://schemas.openxmlformats.org/drawingml/2006/table">
            <a:tbl>
              <a:tblPr firstRow="1" bandRow="1">
                <a:tableStyleId>{5940675A-B579-460E-94D1-54222C63F5DA}</a:tableStyleId>
              </a:tblPr>
              <a:tblGrid>
                <a:gridCol w="1052498">
                  <a:extLst>
                    <a:ext uri="{9D8B030D-6E8A-4147-A177-3AD203B41FA5}">
                      <a16:colId xmlns:a16="http://schemas.microsoft.com/office/drawing/2014/main" val="20000"/>
                    </a:ext>
                  </a:extLst>
                </a:gridCol>
                <a:gridCol w="1052498">
                  <a:extLst>
                    <a:ext uri="{9D8B030D-6E8A-4147-A177-3AD203B41FA5}">
                      <a16:colId xmlns:a16="http://schemas.microsoft.com/office/drawing/2014/main" val="20001"/>
                    </a:ext>
                  </a:extLst>
                </a:gridCol>
                <a:gridCol w="4408500">
                  <a:extLst>
                    <a:ext uri="{9D8B030D-6E8A-4147-A177-3AD203B41FA5}">
                      <a16:colId xmlns:a16="http://schemas.microsoft.com/office/drawing/2014/main" val="20002"/>
                    </a:ext>
                  </a:extLst>
                </a:gridCol>
                <a:gridCol w="1444641">
                  <a:extLst>
                    <a:ext uri="{9D8B030D-6E8A-4147-A177-3AD203B41FA5}">
                      <a16:colId xmlns:a16="http://schemas.microsoft.com/office/drawing/2014/main" val="20003"/>
                    </a:ext>
                  </a:extLst>
                </a:gridCol>
              </a:tblGrid>
              <a:tr h="370681">
                <a:tc>
                  <a:txBody>
                    <a:bodyPr/>
                    <a:lstStyle/>
                    <a:p>
                      <a:r>
                        <a:rPr kumimoji="1" lang="ja-JP" altLang="en-US" sz="1800" dirty="0"/>
                        <a:t>届出月</a:t>
                      </a:r>
                    </a:p>
                  </a:txBody>
                  <a:tcPr marL="91447" marR="91447" marT="45700" marB="45700">
                    <a:solidFill>
                      <a:schemeClr val="accent1">
                        <a:lumMod val="20000"/>
                        <a:lumOff val="80000"/>
                      </a:schemeClr>
                    </a:solidFill>
                  </a:tcPr>
                </a:tc>
                <a:tc>
                  <a:txBody>
                    <a:bodyPr/>
                    <a:lstStyle/>
                    <a:p>
                      <a:r>
                        <a:rPr kumimoji="1" lang="ja-JP" altLang="en-US" sz="1800" dirty="0"/>
                        <a:t>届出日</a:t>
                      </a:r>
                    </a:p>
                  </a:txBody>
                  <a:tcPr marL="91447" marR="91447" marT="45700" marB="45700">
                    <a:solidFill>
                      <a:schemeClr val="accent1">
                        <a:lumMod val="20000"/>
                        <a:lumOff val="80000"/>
                      </a:schemeClr>
                    </a:solidFill>
                  </a:tcPr>
                </a:tc>
                <a:tc>
                  <a:txBody>
                    <a:bodyPr/>
                    <a:lstStyle/>
                    <a:p>
                      <a:r>
                        <a:rPr kumimoji="1" lang="ja-JP" altLang="en-US" sz="1800" dirty="0"/>
                        <a:t>感染症名</a:t>
                      </a:r>
                    </a:p>
                  </a:txBody>
                  <a:tcPr marL="91447" marR="91447" marT="45700" marB="45700">
                    <a:solidFill>
                      <a:schemeClr val="accent1">
                        <a:lumMod val="20000"/>
                        <a:lumOff val="80000"/>
                      </a:schemeClr>
                    </a:solidFill>
                  </a:tcPr>
                </a:tc>
                <a:tc>
                  <a:txBody>
                    <a:bodyPr/>
                    <a:lstStyle/>
                    <a:p>
                      <a:r>
                        <a:rPr kumimoji="1" lang="ja-JP" altLang="en-US" sz="1800" dirty="0"/>
                        <a:t>件数</a:t>
                      </a:r>
                    </a:p>
                  </a:txBody>
                  <a:tcPr marL="91447" marR="91447" marT="45700" marB="45700">
                    <a:solidFill>
                      <a:schemeClr val="accent1">
                        <a:lumMod val="20000"/>
                        <a:lumOff val="80000"/>
                      </a:schemeClr>
                    </a:solidFill>
                  </a:tcPr>
                </a:tc>
                <a:extLst>
                  <a:ext uri="{0D108BD9-81ED-4DB2-BD59-A6C34878D82A}">
                    <a16:rowId xmlns:a16="http://schemas.microsoft.com/office/drawing/2014/main" val="10000"/>
                  </a:ext>
                </a:extLst>
              </a:tr>
              <a:tr h="370681">
                <a:tc>
                  <a:txBody>
                    <a:bodyPr/>
                    <a:lstStyle/>
                    <a:p>
                      <a:r>
                        <a:rPr kumimoji="1" lang="ja-JP" altLang="en-US" sz="1800" dirty="0"/>
                        <a:t>４月</a:t>
                      </a:r>
                    </a:p>
                  </a:txBody>
                  <a:tcPr marL="91447" marR="91447" marT="45700" marB="45700"/>
                </a:tc>
                <a:tc>
                  <a:txBody>
                    <a:bodyPr/>
                    <a:lstStyle/>
                    <a:p>
                      <a:r>
                        <a:rPr kumimoji="1" lang="ja-JP" altLang="en-US" sz="1800" dirty="0"/>
                        <a:t>○</a:t>
                      </a:r>
                      <a:r>
                        <a:rPr kumimoji="1" lang="en-US" altLang="ja-JP" sz="1800" dirty="0"/>
                        <a:t>/</a:t>
                      </a:r>
                      <a:r>
                        <a:rPr kumimoji="1" lang="ja-JP" altLang="en-US" sz="1800" dirty="0"/>
                        <a:t>○</a:t>
                      </a:r>
                    </a:p>
                  </a:txBody>
                  <a:tcPr marL="91447" marR="91447" marT="45700" marB="45700"/>
                </a:tc>
                <a:tc>
                  <a:txBody>
                    <a:bodyPr/>
                    <a:lstStyle/>
                    <a:p>
                      <a:r>
                        <a:rPr kumimoji="1" lang="ja-JP" altLang="en-US" sz="1800" dirty="0"/>
                        <a:t>腸管クロストリジウムディフィシル感染症</a:t>
                      </a:r>
                    </a:p>
                  </a:txBody>
                  <a:tcPr marL="91447" marR="91447" marT="45700" marB="45700"/>
                </a:tc>
                <a:tc>
                  <a:txBody>
                    <a:bodyPr/>
                    <a:lstStyle/>
                    <a:p>
                      <a:r>
                        <a:rPr kumimoji="1" lang="en-US" altLang="ja-JP" sz="1800" dirty="0"/>
                        <a:t>1</a:t>
                      </a:r>
                      <a:endParaRPr kumimoji="1" lang="ja-JP" altLang="en-US" sz="1800" dirty="0"/>
                    </a:p>
                  </a:txBody>
                  <a:tcPr marL="91447" marR="91447" marT="45700" marB="45700"/>
                </a:tc>
                <a:extLst>
                  <a:ext uri="{0D108BD9-81ED-4DB2-BD59-A6C34878D82A}">
                    <a16:rowId xmlns:a16="http://schemas.microsoft.com/office/drawing/2014/main" val="10001"/>
                  </a:ext>
                </a:extLst>
              </a:tr>
            </a:tbl>
          </a:graphicData>
        </a:graphic>
      </p:graphicFrame>
      <p:sp>
        <p:nvSpPr>
          <p:cNvPr id="2068" name="テキスト ボックス 3"/>
          <p:cNvSpPr txBox="1">
            <a:spLocks noChangeArrowheads="1"/>
          </p:cNvSpPr>
          <p:nvPr/>
        </p:nvSpPr>
        <p:spPr bwMode="auto">
          <a:xfrm>
            <a:off x="357883" y="3068960"/>
            <a:ext cx="45881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2400" dirty="0"/>
              <a:t>法的な届出が必要な感染症（</a:t>
            </a:r>
            <a:r>
              <a:rPr lang="en-US" altLang="ja-JP" sz="2400" dirty="0"/>
              <a:t>4</a:t>
            </a:r>
            <a:r>
              <a:rPr lang="ja-JP" altLang="en-US" sz="2400" dirty="0"/>
              <a:t>月）</a:t>
            </a:r>
          </a:p>
        </p:txBody>
      </p:sp>
      <p:graphicFrame>
        <p:nvGraphicFramePr>
          <p:cNvPr id="5" name="表 4"/>
          <p:cNvGraphicFramePr>
            <a:graphicFrameLocks noGrp="1"/>
          </p:cNvGraphicFramePr>
          <p:nvPr>
            <p:extLst>
              <p:ext uri="{D42A27DB-BD31-4B8C-83A1-F6EECF244321}">
                <p14:modId xmlns:p14="http://schemas.microsoft.com/office/powerpoint/2010/main" val="3811803028"/>
              </p:ext>
            </p:extLst>
          </p:nvPr>
        </p:nvGraphicFramePr>
        <p:xfrm>
          <a:off x="395536" y="3861048"/>
          <a:ext cx="8135937" cy="741364"/>
        </p:xfrm>
        <a:graphic>
          <a:graphicData uri="http://schemas.openxmlformats.org/drawingml/2006/table">
            <a:tbl>
              <a:tblPr firstRow="1" bandRow="1">
                <a:tableStyleId>{5940675A-B579-460E-94D1-54222C63F5DA}</a:tableStyleId>
              </a:tblPr>
              <a:tblGrid>
                <a:gridCol w="108012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2258067">
                  <a:extLst>
                    <a:ext uri="{9D8B030D-6E8A-4147-A177-3AD203B41FA5}">
                      <a16:colId xmlns:a16="http://schemas.microsoft.com/office/drawing/2014/main" val="20002"/>
                    </a:ext>
                  </a:extLst>
                </a:gridCol>
                <a:gridCol w="2638475">
                  <a:extLst>
                    <a:ext uri="{9D8B030D-6E8A-4147-A177-3AD203B41FA5}">
                      <a16:colId xmlns:a16="http://schemas.microsoft.com/office/drawing/2014/main" val="20003"/>
                    </a:ext>
                  </a:extLst>
                </a:gridCol>
                <a:gridCol w="1079155">
                  <a:extLst>
                    <a:ext uri="{9D8B030D-6E8A-4147-A177-3AD203B41FA5}">
                      <a16:colId xmlns:a16="http://schemas.microsoft.com/office/drawing/2014/main" val="20004"/>
                    </a:ext>
                  </a:extLst>
                </a:gridCol>
              </a:tblGrid>
              <a:tr h="370682">
                <a:tc>
                  <a:txBody>
                    <a:bodyPr/>
                    <a:lstStyle/>
                    <a:p>
                      <a:r>
                        <a:rPr kumimoji="1" lang="ja-JP" altLang="en-US" sz="1800" dirty="0"/>
                        <a:t>届出月</a:t>
                      </a:r>
                    </a:p>
                  </a:txBody>
                  <a:tcPr marL="91429" marR="91429" marT="45700" marB="45700">
                    <a:solidFill>
                      <a:schemeClr val="accent1">
                        <a:lumMod val="20000"/>
                        <a:lumOff val="80000"/>
                      </a:schemeClr>
                    </a:solidFill>
                  </a:tcPr>
                </a:tc>
                <a:tc>
                  <a:txBody>
                    <a:bodyPr/>
                    <a:lstStyle/>
                    <a:p>
                      <a:r>
                        <a:rPr kumimoji="1" lang="ja-JP" altLang="en-US" sz="1800" dirty="0"/>
                        <a:t>届出日</a:t>
                      </a:r>
                    </a:p>
                  </a:txBody>
                  <a:tcPr marL="91429" marR="91429" marT="45700" marB="45700">
                    <a:solidFill>
                      <a:schemeClr val="accent1">
                        <a:lumMod val="20000"/>
                        <a:lumOff val="80000"/>
                      </a:schemeClr>
                    </a:solidFill>
                  </a:tcPr>
                </a:tc>
                <a:tc>
                  <a:txBody>
                    <a:bodyPr/>
                    <a:lstStyle/>
                    <a:p>
                      <a:r>
                        <a:rPr kumimoji="1" lang="ja-JP" altLang="en-US" sz="1800" dirty="0"/>
                        <a:t>感染症名</a:t>
                      </a:r>
                    </a:p>
                  </a:txBody>
                  <a:tcPr marL="91429" marR="91429" marT="45700" marB="45700">
                    <a:solidFill>
                      <a:schemeClr val="accent1">
                        <a:lumMod val="20000"/>
                        <a:lumOff val="80000"/>
                      </a:schemeClr>
                    </a:solidFill>
                  </a:tcPr>
                </a:tc>
                <a:tc>
                  <a:txBody>
                    <a:bodyPr/>
                    <a:lstStyle/>
                    <a:p>
                      <a:r>
                        <a:rPr kumimoji="1" lang="ja-JP" altLang="en-US" sz="1800" dirty="0"/>
                        <a:t>感染症類型</a:t>
                      </a:r>
                    </a:p>
                  </a:txBody>
                  <a:tcPr marL="91429" marR="91429" marT="45700" marB="45700">
                    <a:solidFill>
                      <a:schemeClr val="accent1">
                        <a:lumMod val="20000"/>
                        <a:lumOff val="80000"/>
                      </a:schemeClr>
                    </a:solidFill>
                  </a:tcPr>
                </a:tc>
                <a:tc>
                  <a:txBody>
                    <a:bodyPr/>
                    <a:lstStyle/>
                    <a:p>
                      <a:r>
                        <a:rPr kumimoji="1" lang="ja-JP" altLang="en-US" sz="1800" dirty="0"/>
                        <a:t>件数</a:t>
                      </a:r>
                    </a:p>
                  </a:txBody>
                  <a:tcPr marL="91429" marR="91429" marT="45700" marB="45700">
                    <a:solidFill>
                      <a:schemeClr val="accent1">
                        <a:lumMod val="20000"/>
                        <a:lumOff val="80000"/>
                      </a:schemeClr>
                    </a:solidFill>
                  </a:tcPr>
                </a:tc>
                <a:extLst>
                  <a:ext uri="{0D108BD9-81ED-4DB2-BD59-A6C34878D82A}">
                    <a16:rowId xmlns:a16="http://schemas.microsoft.com/office/drawing/2014/main" val="10000"/>
                  </a:ext>
                </a:extLst>
              </a:tr>
              <a:tr h="370682">
                <a:tc>
                  <a:txBody>
                    <a:bodyPr/>
                    <a:lstStyle/>
                    <a:p>
                      <a:r>
                        <a:rPr kumimoji="1" lang="en-US" altLang="ja-JP" sz="1800" dirty="0"/>
                        <a:t>4</a:t>
                      </a:r>
                      <a:r>
                        <a:rPr kumimoji="1" lang="ja-JP" altLang="en-US" sz="1800" dirty="0"/>
                        <a:t>月</a:t>
                      </a:r>
                    </a:p>
                  </a:txBody>
                  <a:tcPr marL="91429" marR="91429" marT="45700" marB="45700"/>
                </a:tc>
                <a:tc>
                  <a:txBody>
                    <a:bodyPr/>
                    <a:lstStyle/>
                    <a:p>
                      <a:r>
                        <a:rPr kumimoji="1" lang="ja-JP" altLang="en-US" sz="1800" dirty="0"/>
                        <a:t>○</a:t>
                      </a:r>
                      <a:r>
                        <a:rPr kumimoji="1" lang="en-US" altLang="ja-JP" sz="1800" dirty="0"/>
                        <a:t>/</a:t>
                      </a:r>
                      <a:r>
                        <a:rPr kumimoji="1" lang="ja-JP" altLang="en-US" sz="1800" dirty="0"/>
                        <a:t>○</a:t>
                      </a:r>
                      <a:endParaRPr kumimoji="1" lang="en-US" altLang="ja-JP" sz="1800" dirty="0"/>
                    </a:p>
                  </a:txBody>
                  <a:tcPr marL="91429" marR="91429" marT="45700" marB="45700"/>
                </a:tc>
                <a:tc>
                  <a:txBody>
                    <a:bodyPr/>
                    <a:lstStyle/>
                    <a:p>
                      <a:r>
                        <a:rPr kumimoji="1" lang="ja-JP" altLang="en-US" sz="1800" dirty="0"/>
                        <a:t>潜在性結核感染症</a:t>
                      </a:r>
                    </a:p>
                  </a:txBody>
                  <a:tcPr marL="91429" marR="91429" marT="45700" marB="45700"/>
                </a:tc>
                <a:tc>
                  <a:txBody>
                    <a:bodyPr/>
                    <a:lstStyle/>
                    <a:p>
                      <a:r>
                        <a:rPr kumimoji="1" lang="en-US" altLang="ja-JP" sz="1800" dirty="0"/>
                        <a:t>2</a:t>
                      </a:r>
                      <a:r>
                        <a:rPr kumimoji="1" lang="ja-JP" altLang="en-US" sz="1800" dirty="0"/>
                        <a:t>類感染症</a:t>
                      </a:r>
                    </a:p>
                  </a:txBody>
                  <a:tcPr marL="91429" marR="91429" marT="45700" marB="45700"/>
                </a:tc>
                <a:tc>
                  <a:txBody>
                    <a:bodyPr/>
                    <a:lstStyle/>
                    <a:p>
                      <a:r>
                        <a:rPr kumimoji="1" lang="ja-JP" altLang="en-US" sz="1800" dirty="0"/>
                        <a:t>１</a:t>
                      </a:r>
                    </a:p>
                  </a:txBody>
                  <a:tcPr marL="91429" marR="91429" marT="45700" marB="45700"/>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198004" y="496861"/>
            <a:ext cx="4485523" cy="461665"/>
          </a:xfrm>
          <a:prstGeom prst="rect">
            <a:avLst/>
          </a:prstGeom>
          <a:noFill/>
        </p:spPr>
        <p:txBody>
          <a:bodyPr wrap="none" rtlCol="0">
            <a:spAutoFit/>
          </a:bodyPr>
          <a:lstStyle/>
          <a:p>
            <a:r>
              <a:rPr lang="ja-JP" altLang="en-US" sz="2400" b="1" dirty="0"/>
              <a:t>＜届出事例の具体的な発表例＞</a:t>
            </a:r>
            <a:endParaRPr kumimoji="1" lang="ja-JP" altLang="en-US" sz="2400" b="1" dirty="0"/>
          </a:p>
        </p:txBody>
      </p:sp>
      <p:sp>
        <p:nvSpPr>
          <p:cNvPr id="9" name="正方形/長方形 8"/>
          <p:cNvSpPr/>
          <p:nvPr/>
        </p:nvSpPr>
        <p:spPr>
          <a:xfrm>
            <a:off x="4879705" y="543027"/>
            <a:ext cx="2372765" cy="400110"/>
          </a:xfrm>
          <a:prstGeom prst="rect">
            <a:avLst/>
          </a:prstGeom>
        </p:spPr>
        <p:txBody>
          <a:bodyPr wrap="none">
            <a:spAutoFit/>
          </a:bodyPr>
          <a:lstStyle/>
          <a:p>
            <a:r>
              <a:rPr lang="ja-JP" altLang="en-US" sz="2000" b="1" dirty="0">
                <a:solidFill>
                  <a:srgbClr val="FF0000"/>
                </a:solidFill>
              </a:rPr>
              <a:t>（様式は自由です。</a:t>
            </a:r>
            <a:r>
              <a:rPr lang="ja-JP" altLang="en-US" b="1" dirty="0">
                <a:solidFill>
                  <a:srgbClr val="FF0000"/>
                </a:solidFill>
              </a:rPr>
              <a:t>）</a:t>
            </a:r>
            <a:endParaRPr lang="ja-JP" altLang="en-US" dirty="0"/>
          </a:p>
        </p:txBody>
      </p:sp>
    </p:spTree>
    <p:extLst>
      <p:ext uri="{BB962C8B-B14F-4D97-AF65-F5344CB8AC3E}">
        <p14:creationId xmlns:p14="http://schemas.microsoft.com/office/powerpoint/2010/main" val="36414835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3106</Words>
  <Application>Microsoft Office PowerPoint</Application>
  <PresentationFormat>画面に合わせる (4:3)</PresentationFormat>
  <Paragraphs>339</Paragraphs>
  <Slides>18</Slides>
  <Notes>6</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7" baseType="lpstr">
      <vt:lpstr>ＭＳ Ｐゴシック</vt:lpstr>
      <vt:lpstr>新細明體</vt:lpstr>
      <vt:lpstr>宋体</vt:lpstr>
      <vt:lpstr>メイリオ</vt:lpstr>
      <vt:lpstr>Arial</vt:lpstr>
      <vt:lpstr>Calibri</vt:lpstr>
      <vt:lpstr>Times New Roman</vt:lpstr>
      <vt:lpstr>Office ​​テーマ</vt:lpstr>
      <vt:lpstr>ワークシート</vt:lpstr>
      <vt:lpstr>別紙２　発表テンプレート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○月の抗MRSA薬の新規使用患者のまとめ</vt:lpstr>
      <vt:lpstr>○月のカルバペネム系薬の新規使用患者のまとめ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抗MRSA薬の新規使用患者のまとめ</dc:title>
  <dc:creator>免疫</dc:creator>
  <cp:lastModifiedBy>坂本　奈緒美</cp:lastModifiedBy>
  <cp:revision>78</cp:revision>
  <cp:lastPrinted>2025-03-26T01:47:56Z</cp:lastPrinted>
  <dcterms:created xsi:type="dcterms:W3CDTF">2013-03-05T07:17:36Z</dcterms:created>
  <dcterms:modified xsi:type="dcterms:W3CDTF">2025-03-26T01:48:13Z</dcterms:modified>
</cp:coreProperties>
</file>