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8" r:id="rId9"/>
    <p:sldId id="264" r:id="rId10"/>
    <p:sldId id="271" r:id="rId11"/>
    <p:sldId id="266" r:id="rId12"/>
    <p:sldId id="265" r:id="rId13"/>
    <p:sldId id="263" r:id="rId14"/>
    <p:sldId id="267" r:id="rId15"/>
    <p:sldId id="269" r:id="rId16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27164-ACB4-48ED-88C8-BE02A2D774A5}" type="datetimeFigureOut">
              <a:rPr lang="en-CA" smtClean="0"/>
              <a:t>2019-10-01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B74E2-0B02-4114-A576-612B3C582A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6054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Teaching Clinical Case Presentations as Codified Speech Events</a:t>
            </a:r>
            <a:endParaRPr lang="en-CA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Michael Guest</a:t>
            </a:r>
          </a:p>
          <a:p>
            <a:r>
              <a:rPr lang="en-US" sz="2400" b="1" dirty="0" smtClean="0"/>
              <a:t>English Dept., Faculty of Medicine</a:t>
            </a:r>
          </a:p>
          <a:p>
            <a:r>
              <a:rPr lang="en-US" sz="2400" b="1" dirty="0" smtClean="0"/>
              <a:t>University of Miyazaki, Japan</a:t>
            </a:r>
            <a:endParaRPr lang="en-CA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48" y="3156532"/>
            <a:ext cx="3552566" cy="2368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04851" cy="594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87" y="1"/>
            <a:ext cx="1684713" cy="6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44" y="878509"/>
            <a:ext cx="10864996" cy="833913"/>
          </a:xfrm>
        </p:spPr>
        <p:txBody>
          <a:bodyPr>
            <a:normAutofit/>
          </a:bodyPr>
          <a:lstStyle/>
          <a:p>
            <a:r>
              <a:rPr lang="en-CA" b="1" dirty="0" smtClean="0"/>
              <a:t>Notable features (1): Departmental emphases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5" y="1413164"/>
            <a:ext cx="11827784" cy="3546111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CA" b="1" dirty="0" smtClean="0"/>
              <a:t>Clinical Department:                                                </a:t>
            </a:r>
          </a:p>
          <a:p>
            <a:pPr marL="0" indent="0">
              <a:buNone/>
            </a:pPr>
            <a:r>
              <a:rPr lang="en-CA" b="1" dirty="0" smtClean="0"/>
              <a:t>a. Anaesthesiology</a:t>
            </a:r>
            <a:r>
              <a:rPr lang="en-CA" dirty="0" smtClean="0"/>
              <a:t>   </a:t>
            </a:r>
            <a:endParaRPr lang="en-CA" b="1" dirty="0" smtClean="0"/>
          </a:p>
          <a:p>
            <a:pPr marL="0" indent="0">
              <a:buNone/>
            </a:pPr>
            <a:r>
              <a:rPr lang="en-CA" b="1" dirty="0" smtClean="0"/>
              <a:t>b. OBGYN  </a:t>
            </a:r>
          </a:p>
          <a:p>
            <a:pPr marL="0" indent="0">
              <a:buNone/>
            </a:pPr>
            <a:r>
              <a:rPr lang="en-CA" b="1" dirty="0" smtClean="0"/>
              <a:t>c. Respiratory</a:t>
            </a:r>
          </a:p>
          <a:p>
            <a:pPr marL="0" indent="0">
              <a:buNone/>
            </a:pPr>
            <a:r>
              <a:rPr lang="en-CA" b="1" dirty="0" smtClean="0"/>
              <a:t>d. Community Medicine</a:t>
            </a:r>
          </a:p>
          <a:p>
            <a:pPr marL="0" indent="0">
              <a:buNone/>
            </a:pPr>
            <a:r>
              <a:rPr lang="en-CA" b="1" dirty="0" smtClean="0"/>
              <a:t>e. Surgery</a:t>
            </a:r>
          </a:p>
          <a:p>
            <a:pPr marL="0" indent="0">
              <a:buNone/>
            </a:pPr>
            <a:r>
              <a:rPr lang="en-CA" b="1" dirty="0" smtClean="0"/>
              <a:t>f.  Endocrinology </a:t>
            </a:r>
          </a:p>
          <a:p>
            <a:pPr marL="0" indent="0">
              <a:buNone/>
            </a:pPr>
            <a:r>
              <a:rPr lang="en-CA" b="1" dirty="0" smtClean="0"/>
              <a:t>CCP focus:</a:t>
            </a:r>
          </a:p>
          <a:p>
            <a:r>
              <a:rPr lang="en-CA" b="1" dirty="0" smtClean="0"/>
              <a:t>Labs/Imaging/Pathology reports </a:t>
            </a:r>
            <a:r>
              <a:rPr lang="en-CA" b="1" dirty="0" smtClean="0">
                <a:solidFill>
                  <a:srgbClr val="FF0000"/>
                </a:solidFill>
              </a:rPr>
              <a:t>(e) </a:t>
            </a:r>
          </a:p>
          <a:p>
            <a:r>
              <a:rPr lang="en-CA" b="1" dirty="0" smtClean="0"/>
              <a:t>Social history (</a:t>
            </a:r>
            <a:r>
              <a:rPr lang="en-CA" b="1" dirty="0" err="1" smtClean="0"/>
              <a:t>SHx</a:t>
            </a:r>
            <a:r>
              <a:rPr lang="en-CA" b="1" dirty="0" smtClean="0"/>
              <a:t>)/Treatment adherence</a:t>
            </a:r>
            <a:r>
              <a:rPr lang="en-CA" b="1" dirty="0" smtClean="0">
                <a:solidFill>
                  <a:srgbClr val="FF0000"/>
                </a:solidFill>
              </a:rPr>
              <a:t> (d)</a:t>
            </a:r>
          </a:p>
          <a:p>
            <a:r>
              <a:rPr lang="en-CA" b="1" dirty="0" smtClean="0"/>
              <a:t>Family </a:t>
            </a:r>
            <a:r>
              <a:rPr lang="en-CA" b="1" dirty="0"/>
              <a:t>history (</a:t>
            </a:r>
            <a:r>
              <a:rPr lang="en-CA" b="1" dirty="0" err="1" smtClean="0"/>
              <a:t>FHx</a:t>
            </a:r>
            <a:r>
              <a:rPr lang="en-CA" b="1" dirty="0" smtClean="0"/>
              <a:t>)/Labs </a:t>
            </a:r>
            <a:r>
              <a:rPr lang="en-CA" b="1" dirty="0" smtClean="0">
                <a:solidFill>
                  <a:srgbClr val="FF0000"/>
                </a:solidFill>
              </a:rPr>
              <a:t>(c)</a:t>
            </a:r>
            <a:endParaRPr lang="en-CA" b="1" dirty="0">
              <a:solidFill>
                <a:srgbClr val="FF0000"/>
              </a:solidFill>
            </a:endParaRPr>
          </a:p>
          <a:p>
            <a:r>
              <a:rPr lang="en-CA" b="1" dirty="0" smtClean="0"/>
              <a:t>ROS/Physical Examinations </a:t>
            </a:r>
            <a:r>
              <a:rPr lang="en-CA" b="1" dirty="0" smtClean="0">
                <a:solidFill>
                  <a:srgbClr val="FF0000"/>
                </a:solidFill>
              </a:rPr>
              <a:t>(f)</a:t>
            </a:r>
            <a:endParaRPr lang="en-CA" b="1" dirty="0">
              <a:solidFill>
                <a:srgbClr val="FF0000"/>
              </a:solidFill>
            </a:endParaRPr>
          </a:p>
          <a:p>
            <a:r>
              <a:rPr lang="en-CA" b="1" dirty="0" smtClean="0"/>
              <a:t>IPH/Post-admission developments </a:t>
            </a:r>
            <a:r>
              <a:rPr lang="en-CA" b="1" dirty="0" smtClean="0">
                <a:solidFill>
                  <a:srgbClr val="FF0000"/>
                </a:solidFill>
              </a:rPr>
              <a:t>(b)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 </a:t>
            </a:r>
            <a:r>
              <a:rPr lang="en-CA" b="1" dirty="0" smtClean="0"/>
              <a:t>Management/Interventions </a:t>
            </a:r>
            <a:r>
              <a:rPr lang="en-CA" b="1" dirty="0" smtClean="0">
                <a:solidFill>
                  <a:srgbClr val="FF0000"/>
                </a:solidFill>
              </a:rPr>
              <a:t>(a)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371"/>
            <a:ext cx="1187492" cy="712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37" y="4589661"/>
            <a:ext cx="2327565" cy="15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Notable features </a:t>
            </a:r>
            <a:r>
              <a:rPr lang="en-CA" b="1" dirty="0" smtClean="0"/>
              <a:t>(2): Negative data/omissions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338" y="1662545"/>
            <a:ext cx="9958647" cy="3807230"/>
          </a:xfrm>
        </p:spPr>
        <p:txBody>
          <a:bodyPr>
            <a:normAutofit/>
          </a:bodyPr>
          <a:lstStyle/>
          <a:p>
            <a:r>
              <a:rPr lang="en-CA" sz="2800" b="1" i="1" dirty="0" smtClean="0"/>
              <a:t>‘The patient showed indications of pulmonary tuberculosis but there was </a:t>
            </a:r>
            <a:r>
              <a:rPr lang="en-CA" sz="2800" b="1" i="1" u="sng" dirty="0" smtClean="0"/>
              <a:t>no</a:t>
            </a:r>
            <a:r>
              <a:rPr lang="en-CA" sz="2800" b="1" i="1" dirty="0" smtClean="0"/>
              <a:t> FH of same and the AFB was </a:t>
            </a:r>
            <a:r>
              <a:rPr lang="en-CA" sz="2800" b="1" i="1" u="sng" dirty="0" smtClean="0"/>
              <a:t>negative</a:t>
            </a:r>
            <a:r>
              <a:rPr lang="en-CA" sz="2800" b="1" i="1" dirty="0" smtClean="0"/>
              <a:t>, therefore we changed our initial diagnosis to</a:t>
            </a:r>
            <a:r>
              <a:rPr lang="en-CA" sz="2800" b="1" dirty="0" smtClean="0"/>
              <a:t>…’</a:t>
            </a:r>
          </a:p>
          <a:p>
            <a:r>
              <a:rPr lang="en-CA" sz="2800" b="1" dirty="0" smtClean="0"/>
              <a:t>FH/SH are </a:t>
            </a:r>
            <a:r>
              <a:rPr lang="en-CA" sz="2800" b="1" dirty="0" smtClean="0"/>
              <a:t>usually ir</a:t>
            </a:r>
            <a:r>
              <a:rPr lang="en-CA" sz="2800" b="1" dirty="0" smtClean="0"/>
              <a:t>relevant </a:t>
            </a:r>
            <a:r>
              <a:rPr lang="en-CA" sz="2800" b="1" dirty="0" smtClean="0"/>
              <a:t>to ER victims of blunt force trauma (and thus was omitted in Emergency Med CCP)</a:t>
            </a:r>
            <a:endParaRPr lang="en-CA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371"/>
            <a:ext cx="1187492" cy="7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01" y="886820"/>
            <a:ext cx="11446888" cy="1191362"/>
          </a:xfrm>
        </p:spPr>
        <p:txBody>
          <a:bodyPr>
            <a:normAutofit/>
          </a:bodyPr>
          <a:lstStyle/>
          <a:p>
            <a:r>
              <a:rPr lang="en-CA" sz="3600" b="1" dirty="0" smtClean="0"/>
              <a:t>Notable features (3): Use of </a:t>
            </a:r>
            <a:r>
              <a:rPr lang="en-CA" sz="3600" b="1" u="sng" dirty="0" smtClean="0"/>
              <a:t>professional </a:t>
            </a:r>
            <a:r>
              <a:rPr lang="en-CA" sz="3600" b="1" u="sng" dirty="0" smtClean="0"/>
              <a:t>register</a:t>
            </a:r>
            <a:r>
              <a:rPr lang="en-CA" sz="3600" b="1" dirty="0" smtClean="0"/>
              <a:t>/</a:t>
            </a:r>
            <a:r>
              <a:rPr lang="en-CA" sz="3600" b="1" dirty="0" smtClean="0"/>
              <a:t> </a:t>
            </a:r>
            <a:r>
              <a:rPr lang="en-CA" sz="3600" b="1" dirty="0" smtClean="0"/>
              <a:t>multimodal use of acronyms/abbreviations/ellipsis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756" y="2207029"/>
            <a:ext cx="11712633" cy="3790604"/>
          </a:xfrm>
        </p:spPr>
        <p:txBody>
          <a:bodyPr/>
          <a:lstStyle/>
          <a:p>
            <a:r>
              <a:rPr lang="en-CA" sz="2400" b="1" i="1" dirty="0" smtClean="0"/>
              <a:t>‘The </a:t>
            </a:r>
            <a:r>
              <a:rPr lang="en-CA" sz="2400" b="1" i="1" u="sng" dirty="0" smtClean="0"/>
              <a:t>presence of X </a:t>
            </a:r>
            <a:r>
              <a:rPr lang="en-CA" sz="2400" b="1" i="1" dirty="0" smtClean="0"/>
              <a:t>indicates </a:t>
            </a:r>
            <a:r>
              <a:rPr lang="en-CA" sz="2400" b="1" i="1" u="sng" dirty="0" smtClean="0"/>
              <a:t>a greater likelihood of </a:t>
            </a:r>
            <a:r>
              <a:rPr lang="en-CA" sz="2400" b="1" i="1" dirty="0" smtClean="0"/>
              <a:t>Y </a:t>
            </a:r>
            <a:r>
              <a:rPr lang="en-CA" sz="2400" b="1" i="1" u="sng" dirty="0" smtClean="0"/>
              <a:t>infestation</a:t>
            </a:r>
            <a:r>
              <a:rPr lang="en-CA" sz="2400" b="1" i="1" dirty="0" smtClean="0"/>
              <a:t>’</a:t>
            </a:r>
            <a:r>
              <a:rPr lang="en-CA" sz="2400" b="1" i="1" dirty="0"/>
              <a:t>.</a:t>
            </a:r>
            <a:endParaRPr lang="en-CA" sz="2400" b="1" i="1" dirty="0" smtClean="0"/>
          </a:p>
          <a:p>
            <a:r>
              <a:rPr lang="en-CA" sz="2400" b="1" i="1" dirty="0" smtClean="0"/>
              <a:t>‘SH </a:t>
            </a:r>
            <a:r>
              <a:rPr lang="en-CA" sz="2400" b="1" i="1" u="sng" dirty="0" smtClean="0"/>
              <a:t>was significant for </a:t>
            </a:r>
            <a:r>
              <a:rPr lang="en-CA" sz="2400" b="1" i="1" dirty="0" smtClean="0"/>
              <a:t>high alcohol intake but was </a:t>
            </a:r>
            <a:r>
              <a:rPr lang="en-CA" sz="2400" b="1" i="1" u="sng" dirty="0" smtClean="0"/>
              <a:t>otherwise unremarkable</a:t>
            </a:r>
            <a:r>
              <a:rPr lang="en-CA" sz="2400" b="1" i="1" dirty="0" smtClean="0"/>
              <a:t>’.</a:t>
            </a:r>
          </a:p>
          <a:p>
            <a:r>
              <a:rPr lang="en-CA" sz="2400" b="1" i="1" dirty="0" smtClean="0"/>
              <a:t>‘In that time we don’t know if </a:t>
            </a:r>
            <a:r>
              <a:rPr lang="en-CA" sz="2400" b="1" i="1" dirty="0"/>
              <a:t>it is infect or not </a:t>
            </a:r>
            <a:r>
              <a:rPr lang="en-CA" sz="2400" b="1" i="1" dirty="0" smtClean="0"/>
              <a:t>infect.’ (NNES structural errors)</a:t>
            </a:r>
            <a:endParaRPr lang="en-CA" sz="2400" b="1" dirty="0" smtClean="0"/>
          </a:p>
          <a:p>
            <a:r>
              <a:rPr lang="en-US" sz="2800" b="1" dirty="0" smtClean="0"/>
              <a:t>(</a:t>
            </a:r>
            <a:r>
              <a:rPr lang="en-US" b="1" i="1" dirty="0" smtClean="0"/>
              <a:t>written</a:t>
            </a:r>
            <a:r>
              <a:rPr lang="en-US" sz="2800" b="1" dirty="0" smtClean="0"/>
              <a:t>) </a:t>
            </a:r>
            <a:r>
              <a:rPr lang="en-US" sz="2400" b="1" i="1" dirty="0" smtClean="0"/>
              <a:t>PET </a:t>
            </a:r>
            <a:r>
              <a:rPr lang="en-US" sz="2400" b="1" i="1" dirty="0"/>
              <a:t>scan revealed a RUL mass of 2x1.5 cm, </a:t>
            </a:r>
            <a:r>
              <a:rPr lang="en-US" sz="2400" b="1" i="1" dirty="0" smtClean="0"/>
              <a:t>w/suspected </a:t>
            </a:r>
            <a:r>
              <a:rPr lang="en-US" sz="2400" b="1" i="1" dirty="0" err="1" smtClean="0"/>
              <a:t>rt</a:t>
            </a:r>
            <a:r>
              <a:rPr lang="en-US" sz="2400" b="1" i="1" dirty="0" smtClean="0"/>
              <a:t> </a:t>
            </a:r>
            <a:r>
              <a:rPr lang="en-US" sz="2400" b="1" i="1" dirty="0"/>
              <a:t>hilar and </a:t>
            </a:r>
            <a:r>
              <a:rPr lang="en-US" sz="2400" b="1" i="1" dirty="0" err="1" smtClean="0"/>
              <a:t>rt</a:t>
            </a:r>
            <a:r>
              <a:rPr lang="en-US" sz="2400" b="1" i="1" dirty="0" smtClean="0"/>
              <a:t> </a:t>
            </a:r>
            <a:r>
              <a:rPr lang="en-US" sz="2400" b="1" i="1" dirty="0" err="1"/>
              <a:t>interlobar</a:t>
            </a:r>
            <a:r>
              <a:rPr lang="en-US" sz="2400" b="1" i="1" dirty="0"/>
              <a:t> nodal </a:t>
            </a:r>
            <a:r>
              <a:rPr lang="en-US" sz="2400" b="1" i="1" dirty="0" smtClean="0"/>
              <a:t>metastasis + </a:t>
            </a:r>
            <a:r>
              <a:rPr lang="en-US" sz="2400" b="1" i="1" dirty="0"/>
              <a:t>possible bilateral adrenal </a:t>
            </a:r>
            <a:r>
              <a:rPr lang="en-US" sz="2400" b="1" i="1" dirty="0" smtClean="0"/>
              <a:t>metastasis.</a:t>
            </a:r>
          </a:p>
          <a:p>
            <a:r>
              <a:rPr lang="en-US" sz="2400" b="1" dirty="0" smtClean="0"/>
              <a:t>(</a:t>
            </a:r>
            <a:r>
              <a:rPr lang="en-US" sz="2400" b="1" dirty="0" smtClean="0"/>
              <a:t>PE/Labs) </a:t>
            </a:r>
            <a:r>
              <a:rPr lang="en-US" sz="2400" b="1" i="1" dirty="0" smtClean="0"/>
              <a:t>‘BP 105/65 no change, visible ecchymosis, and RS stridor.’</a:t>
            </a:r>
          </a:p>
          <a:p>
            <a:endParaRPr lang="en-CA" sz="2400" b="1" i="1" dirty="0" smtClean="0"/>
          </a:p>
          <a:p>
            <a:pPr marL="0" indent="0">
              <a:buNone/>
            </a:pPr>
            <a:endParaRPr lang="en-CA" sz="2400" b="1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1"/>
            <a:ext cx="1212310" cy="7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24" y="940797"/>
            <a:ext cx="11148164" cy="1125997"/>
          </a:xfrm>
        </p:spPr>
        <p:txBody>
          <a:bodyPr>
            <a:normAutofit/>
          </a:bodyPr>
          <a:lstStyle/>
          <a:p>
            <a:r>
              <a:rPr lang="en-CA" sz="3600" b="1" dirty="0" smtClean="0"/>
              <a:t>What is the </a:t>
            </a:r>
            <a:r>
              <a:rPr lang="en-CA" sz="3600" b="1" smtClean="0"/>
              <a:t>value in </a:t>
            </a:r>
            <a:r>
              <a:rPr lang="en-CA" sz="3600" b="1" dirty="0" smtClean="0"/>
              <a:t>mastering CCPs?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84" y="1789383"/>
            <a:ext cx="10144822" cy="3339683"/>
          </a:xfrm>
        </p:spPr>
        <p:txBody>
          <a:bodyPr>
            <a:normAutofit/>
          </a:bodyPr>
          <a:lstStyle/>
          <a:p>
            <a:r>
              <a:rPr lang="en-CA" sz="2800" b="1" dirty="0" smtClean="0"/>
              <a:t>Marks membership in int’l medical discourse community</a:t>
            </a:r>
          </a:p>
          <a:p>
            <a:r>
              <a:rPr lang="en-CA" sz="2800" b="1" dirty="0" smtClean="0"/>
              <a:t>Helps develop sense of professionalism:</a:t>
            </a:r>
          </a:p>
          <a:p>
            <a:pPr marL="0" indent="0">
              <a:buNone/>
            </a:pPr>
            <a:r>
              <a:rPr lang="en-CA" sz="2800" b="1" i="1" dirty="0" smtClean="0"/>
              <a:t> - Organizational skills, prioritization of data</a:t>
            </a:r>
          </a:p>
          <a:p>
            <a:pPr marL="0" indent="0">
              <a:buNone/>
            </a:pPr>
            <a:r>
              <a:rPr lang="en-CA" sz="2800" b="1" i="1" dirty="0" smtClean="0"/>
              <a:t> - Rhetorical skills, narrative flow</a:t>
            </a:r>
          </a:p>
          <a:p>
            <a:r>
              <a:rPr lang="en-CA" sz="2800" b="1" dirty="0" smtClean="0"/>
              <a:t>*Washback effect on L1 in NNES workplace</a:t>
            </a:r>
            <a:endParaRPr lang="en-CA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94" y="3563189"/>
            <a:ext cx="3247506" cy="25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1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15" y="1412294"/>
            <a:ext cx="10191405" cy="367422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CA" sz="3600" b="1" dirty="0" smtClean="0"/>
              <a:t>1. Emphasizing the narrative structure (holistic)</a:t>
            </a:r>
            <a:br>
              <a:rPr lang="en-CA" sz="3600" b="1" dirty="0" smtClean="0"/>
            </a:br>
            <a:r>
              <a:rPr lang="en-CA" sz="3600" b="1" dirty="0" smtClean="0"/>
              <a:t>2. Prioritization of data (pertinence &amp; significance)</a:t>
            </a:r>
            <a:br>
              <a:rPr lang="en-CA" sz="3600" b="1" dirty="0" smtClean="0"/>
            </a:br>
            <a:r>
              <a:rPr lang="en-CA" sz="3600" b="1" dirty="0" smtClean="0"/>
              <a:t>3. Omission vs. Commission (selective content)</a:t>
            </a:r>
            <a:br>
              <a:rPr lang="en-CA" sz="3600" b="1" dirty="0" smtClean="0"/>
            </a:br>
            <a:r>
              <a:rPr lang="en-CA" sz="3600" b="1" dirty="0" smtClean="0"/>
              <a:t>4. Use of professional register</a:t>
            </a:r>
            <a:br>
              <a:rPr lang="en-CA" sz="3600" b="1" dirty="0" smtClean="0"/>
            </a:br>
            <a:r>
              <a:rPr lang="en-CA" sz="3600" b="1" dirty="0" smtClean="0">
                <a:solidFill>
                  <a:srgbClr val="FF0000"/>
                </a:solidFill>
              </a:rPr>
              <a:t>5. *Learners providing their own clinical data</a:t>
            </a: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b="1" dirty="0" smtClean="0"/>
              <a:t/>
            </a:r>
            <a:br>
              <a:rPr lang="en-CA" b="1" dirty="0" smtClean="0"/>
            </a:br>
            <a:endParaRPr lang="en-C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371"/>
            <a:ext cx="1187492" cy="712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327" y="874212"/>
            <a:ext cx="10640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/>
              <a:t>Hints </a:t>
            </a:r>
            <a:r>
              <a:rPr lang="en-CA" sz="3200" b="1" dirty="0"/>
              <a:t>for </a:t>
            </a:r>
            <a:r>
              <a:rPr lang="en-CA" sz="3200" b="1" dirty="0" smtClean="0"/>
              <a:t>the effective </a:t>
            </a:r>
            <a:r>
              <a:rPr lang="en-CA" sz="3200" b="1" dirty="0"/>
              <a:t>teaching of </a:t>
            </a:r>
            <a:r>
              <a:rPr lang="en-CA" sz="3200" b="1" dirty="0" smtClean="0"/>
              <a:t>CCPs. </a:t>
            </a:r>
            <a:r>
              <a:rPr lang="en-CA" sz="3200" b="1" i="1" dirty="0"/>
              <a:t>Focus upon</a:t>
            </a:r>
            <a:r>
              <a:rPr lang="en-CA" b="1" i="1" dirty="0"/>
              <a:t>:</a:t>
            </a:r>
            <a:br>
              <a:rPr lang="en-CA" b="1" i="1" dirty="0"/>
            </a:br>
            <a:endParaRPr lang="en-CA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176" y="4463935"/>
            <a:ext cx="2504824" cy="16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92" y="1665119"/>
            <a:ext cx="2111043" cy="1581245"/>
          </a:xfrm>
        </p:spPr>
      </p:pic>
      <p:sp>
        <p:nvSpPr>
          <p:cNvPr id="6" name="TextBox 5"/>
          <p:cNvSpPr txBox="1"/>
          <p:nvPr/>
        </p:nvSpPr>
        <p:spPr>
          <a:xfrm>
            <a:off x="3191891" y="3366655"/>
            <a:ext cx="525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mikeguest@med.miyazaki-u.ac.jp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2476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654" y="968822"/>
            <a:ext cx="10129111" cy="1053707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What is a clinical case presentation?</a:t>
            </a:r>
            <a:endParaRPr lang="en-CA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269" y="2126990"/>
            <a:ext cx="9603275" cy="3294576"/>
          </a:xfrm>
        </p:spPr>
        <p:txBody>
          <a:bodyPr>
            <a:normAutofit/>
          </a:bodyPr>
          <a:lstStyle/>
          <a:p>
            <a:r>
              <a:rPr lang="en-US" sz="2800" b="1" dirty="0"/>
              <a:t>Oral </a:t>
            </a:r>
            <a:r>
              <a:rPr lang="en-US" sz="2800" b="1" dirty="0" smtClean="0"/>
              <a:t>clinical case report</a:t>
            </a:r>
          </a:p>
          <a:p>
            <a:r>
              <a:rPr lang="en-US" sz="2800" b="1" dirty="0"/>
              <a:t>Performed </a:t>
            </a:r>
            <a:r>
              <a:rPr lang="en-US" sz="2800" b="1" dirty="0" smtClean="0"/>
              <a:t>worldwide</a:t>
            </a:r>
          </a:p>
          <a:p>
            <a:r>
              <a:rPr lang="en-US" sz="2800" b="1" dirty="0"/>
              <a:t>In-house (intra-departmental</a:t>
            </a:r>
            <a:r>
              <a:rPr lang="en-CA" sz="2800" b="1" dirty="0" smtClean="0"/>
              <a:t>)</a:t>
            </a:r>
            <a:endParaRPr lang="en-US" sz="2800" b="1" dirty="0" smtClean="0"/>
          </a:p>
          <a:p>
            <a:r>
              <a:rPr lang="en-US" sz="2800" b="1" dirty="0" smtClean="0"/>
              <a:t>Core</a:t>
            </a:r>
            <a:r>
              <a:rPr lang="en-US" sz="2800" b="1" dirty="0"/>
              <a:t>, </a:t>
            </a:r>
            <a:r>
              <a:rPr lang="en-US" sz="2800" b="1" i="1" dirty="0"/>
              <a:t>situated</a:t>
            </a:r>
            <a:r>
              <a:rPr lang="en-US" sz="2800" b="1" dirty="0"/>
              <a:t> speech </a:t>
            </a:r>
            <a:r>
              <a:rPr lang="en-US" sz="2800" b="1" dirty="0" smtClean="0"/>
              <a:t>event</a:t>
            </a:r>
          </a:p>
          <a:p>
            <a:r>
              <a:rPr lang="en-US" sz="2800" b="1" dirty="0" smtClean="0"/>
              <a:t>Standardized/codified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21" y="2177601"/>
            <a:ext cx="2545601" cy="29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92066" y="1013004"/>
            <a:ext cx="10492705" cy="4107636"/>
          </a:xfrm>
        </p:spPr>
        <p:txBody>
          <a:bodyPr>
            <a:noAutofit/>
          </a:bodyPr>
          <a:lstStyle/>
          <a:p>
            <a:r>
              <a:rPr lang="en-US" b="1" dirty="0" smtClean="0"/>
              <a:t>Prince of </a:t>
            </a:r>
            <a:r>
              <a:rPr lang="en-US" b="1" dirty="0" err="1" smtClean="0"/>
              <a:t>Songkla</a:t>
            </a:r>
            <a:r>
              <a:rPr lang="en-US" b="1" dirty="0" smtClean="0"/>
              <a:t> University, Thailand         </a:t>
            </a:r>
            <a:r>
              <a:rPr lang="en-US" sz="2400" b="1" dirty="0" smtClean="0"/>
              <a:t>Observed </a:t>
            </a:r>
            <a:r>
              <a:rPr lang="en-US" sz="2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36 Case Presentations</a:t>
            </a:r>
          </a:p>
          <a:p>
            <a:r>
              <a:rPr lang="en-US" b="1" dirty="0" err="1" smtClean="0"/>
              <a:t>Thammasat</a:t>
            </a:r>
            <a:r>
              <a:rPr lang="en-US" b="1" dirty="0" smtClean="0">
                <a:latin typeface="Arial Rounded MT Bold" panose="020F0704030504030204" pitchFamily="34" charset="0"/>
              </a:rPr>
              <a:t> </a:t>
            </a:r>
            <a:r>
              <a:rPr lang="en-US" b="1" dirty="0" smtClean="0"/>
              <a:t>University, Thailand                    </a:t>
            </a:r>
            <a:r>
              <a:rPr lang="en-US" sz="2400" b="1" dirty="0" smtClean="0"/>
              <a:t>in </a:t>
            </a:r>
            <a:r>
              <a:rPr lang="en-US" sz="2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12 Clinical Departments</a:t>
            </a:r>
          </a:p>
          <a:p>
            <a:r>
              <a:rPr lang="en-US" b="1" dirty="0" smtClean="0"/>
              <a:t>Chiang Mai University, Thailand                    </a:t>
            </a:r>
            <a:r>
              <a:rPr lang="en-US" sz="2400" b="1" dirty="0" smtClean="0"/>
              <a:t>with </a:t>
            </a:r>
            <a:r>
              <a:rPr lang="en-US" sz="2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10 Extended Interviews</a:t>
            </a:r>
          </a:p>
          <a:p>
            <a:r>
              <a:rPr lang="en-US" b="1" dirty="0" smtClean="0"/>
              <a:t>Can </a:t>
            </a:r>
            <a:r>
              <a:rPr lang="en-US" b="1" dirty="0" err="1" smtClean="0"/>
              <a:t>Tho</a:t>
            </a:r>
            <a:r>
              <a:rPr lang="en-US" b="1" dirty="0" smtClean="0"/>
              <a:t> University, Vietnam</a:t>
            </a:r>
          </a:p>
          <a:p>
            <a:r>
              <a:rPr lang="en-US" b="1" dirty="0" smtClean="0"/>
              <a:t>Hong Bang International University, Vietnam</a:t>
            </a:r>
          </a:p>
          <a:p>
            <a:r>
              <a:rPr lang="en-US" b="1" dirty="0" smtClean="0"/>
              <a:t>Hanoi Medical University, Vietnam</a:t>
            </a:r>
          </a:p>
          <a:p>
            <a:r>
              <a:rPr lang="en-US" b="1" dirty="0" smtClean="0"/>
              <a:t>Yangon University of Medicine</a:t>
            </a:r>
            <a:r>
              <a:rPr lang="en-US" dirty="0" smtClean="0"/>
              <a:t>, </a:t>
            </a:r>
            <a:r>
              <a:rPr lang="en-US" b="1" dirty="0" smtClean="0"/>
              <a:t>Myanmar</a:t>
            </a:r>
          </a:p>
          <a:p>
            <a:r>
              <a:rPr lang="en-US" b="1" dirty="0" err="1" smtClean="0"/>
              <a:t>Brawijaya</a:t>
            </a:r>
            <a:r>
              <a:rPr lang="en-US" b="1" dirty="0" smtClean="0"/>
              <a:t> University, Indonesia</a:t>
            </a:r>
          </a:p>
          <a:p>
            <a:r>
              <a:rPr lang="en-US" b="1" dirty="0" smtClean="0"/>
              <a:t>Cheng Kung University, Taiwan</a:t>
            </a:r>
            <a:endParaRPr lang="en-CA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18260"/>
            <a:ext cx="2360508" cy="3408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6633" y="7164"/>
            <a:ext cx="927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/>
              <a:t>How are CCPs carried out in</a:t>
            </a:r>
            <a:r>
              <a:rPr lang="en-CA" sz="2800" b="1" i="1" dirty="0" smtClean="0"/>
              <a:t> NNES </a:t>
            </a:r>
            <a:r>
              <a:rPr lang="en-CA" sz="2800" b="1" dirty="0" smtClean="0"/>
              <a:t>clinical settings?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40006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853" y="953324"/>
            <a:ext cx="9603275" cy="1049235"/>
          </a:xfrm>
        </p:spPr>
        <p:txBody>
          <a:bodyPr/>
          <a:lstStyle/>
          <a:p>
            <a:r>
              <a:rPr lang="en-US" sz="3600" b="1" dirty="0" smtClean="0"/>
              <a:t>How are CCPs performed?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941" y="2002559"/>
            <a:ext cx="9603275" cy="3294576"/>
          </a:xfrm>
        </p:spPr>
        <p:txBody>
          <a:bodyPr/>
          <a:lstStyle/>
          <a:p>
            <a:r>
              <a:rPr lang="en-CA" sz="2800" b="1" dirty="0" smtClean="0"/>
              <a:t>Peer-to-peer (informative: ‘interesting cases’)</a:t>
            </a:r>
          </a:p>
          <a:p>
            <a:r>
              <a:rPr lang="en-CA" sz="2800" b="1" dirty="0" smtClean="0"/>
              <a:t>Assessment (evaluation by senior staff)</a:t>
            </a:r>
          </a:p>
          <a:p>
            <a:r>
              <a:rPr lang="en-CA" sz="2800" b="1" dirty="0" smtClean="0"/>
              <a:t>Teaching sessions </a:t>
            </a:r>
            <a:r>
              <a:rPr lang="en-CA" sz="2800" b="1" dirty="0"/>
              <a:t>(</a:t>
            </a:r>
            <a:r>
              <a:rPr lang="en-CA" sz="2800" b="1" dirty="0" smtClean="0"/>
              <a:t>instructional; bedside)</a:t>
            </a:r>
            <a:endParaRPr lang="en-CA" sz="2800" b="1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33" y="3750850"/>
            <a:ext cx="3561567" cy="23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5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40" y="840166"/>
            <a:ext cx="9997513" cy="1069204"/>
          </a:xfrm>
        </p:spPr>
        <p:txBody>
          <a:bodyPr>
            <a:normAutofit fontScale="90000"/>
          </a:bodyPr>
          <a:lstStyle/>
          <a:p>
            <a:r>
              <a:rPr lang="en-CA" sz="3600" b="1" dirty="0" smtClean="0"/>
              <a:t>Why perform CCPs in English (in NNES settings)? </a:t>
            </a:r>
            <a:br>
              <a:rPr lang="en-CA" sz="3600" b="1" dirty="0" smtClean="0"/>
            </a:br>
            <a:r>
              <a:rPr lang="en-CA" sz="3100" b="1" i="1" dirty="0" smtClean="0"/>
              <a:t>According to interviewees…</a:t>
            </a:r>
            <a:endParaRPr lang="en-CA" sz="31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14" y="1909370"/>
            <a:ext cx="11798719" cy="3424731"/>
          </a:xfrm>
        </p:spPr>
        <p:txBody>
          <a:bodyPr/>
          <a:lstStyle/>
          <a:p>
            <a:r>
              <a:rPr lang="en-CA" sz="2400" b="1" dirty="0" smtClean="0"/>
              <a:t>Collaborative research/international faculty/preparation for int’l event</a:t>
            </a:r>
          </a:p>
          <a:p>
            <a:r>
              <a:rPr lang="en-CA" sz="2400" b="1" dirty="0" smtClean="0"/>
              <a:t>Brush-up for clinicians (given existing degree of L1-English </a:t>
            </a:r>
          </a:p>
          <a:p>
            <a:pPr marL="0" indent="0">
              <a:buNone/>
            </a:pPr>
            <a:r>
              <a:rPr lang="en-CA" sz="2400" b="1" dirty="0"/>
              <a:t> </a:t>
            </a:r>
            <a:r>
              <a:rPr lang="en-CA" sz="2400" b="1" dirty="0" smtClean="0"/>
              <a:t>  code-switching in clinical discourse)</a:t>
            </a:r>
          </a:p>
          <a:p>
            <a:r>
              <a:rPr lang="en-CA" sz="2400" b="1" dirty="0" smtClean="0"/>
              <a:t>*Holistic cognitive development of participants</a:t>
            </a:r>
          </a:p>
          <a:p>
            <a:endParaRPr lang="en-CA" b="1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21" y="3532341"/>
            <a:ext cx="3911479" cy="25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88" y="55251"/>
            <a:ext cx="10999124" cy="1388860"/>
          </a:xfrm>
        </p:spPr>
        <p:txBody>
          <a:bodyPr>
            <a:normAutofit/>
          </a:bodyPr>
          <a:lstStyle/>
          <a:p>
            <a:r>
              <a:rPr lang="en-CA" sz="3600" b="1" dirty="0"/>
              <a:t>T</a:t>
            </a:r>
            <a:r>
              <a:rPr lang="en-CA" sz="3600" b="1" dirty="0" smtClean="0"/>
              <a:t>emplates for CCPs generally include (1):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10" y="934347"/>
            <a:ext cx="10541924" cy="5098877"/>
          </a:xfrm>
        </p:spPr>
        <p:txBody>
          <a:bodyPr>
            <a:normAutofit fontScale="92500" lnSpcReduction="20000"/>
          </a:bodyPr>
          <a:lstStyle/>
          <a:p>
            <a:r>
              <a:rPr lang="en-CA" sz="3600" b="1" i="1" dirty="0">
                <a:solidFill>
                  <a:srgbClr val="00B0F0"/>
                </a:solidFill>
              </a:rPr>
              <a:t>ID (basic patient data)</a:t>
            </a:r>
          </a:p>
          <a:p>
            <a:r>
              <a:rPr lang="en-CA" sz="3600" b="1" i="1" dirty="0" smtClean="0">
                <a:solidFill>
                  <a:srgbClr val="00B050"/>
                </a:solidFill>
              </a:rPr>
              <a:t>Chief/Present Complaint (CC)</a:t>
            </a:r>
            <a:endParaRPr lang="en-CA" sz="3600" b="1" i="1" dirty="0">
              <a:solidFill>
                <a:srgbClr val="00B050"/>
              </a:solidFill>
            </a:endParaRPr>
          </a:p>
          <a:p>
            <a:r>
              <a:rPr lang="en-CA" sz="3600" b="1" i="1" dirty="0">
                <a:solidFill>
                  <a:srgbClr val="00B050"/>
                </a:solidFill>
              </a:rPr>
              <a:t>HPI (</a:t>
            </a:r>
            <a:r>
              <a:rPr lang="en-CA" sz="3600" b="1" i="1" u="sng" dirty="0">
                <a:solidFill>
                  <a:srgbClr val="00B050"/>
                </a:solidFill>
              </a:rPr>
              <a:t>OPQRST</a:t>
            </a:r>
            <a:r>
              <a:rPr lang="en-CA" sz="3600" b="1" i="1" dirty="0">
                <a:solidFill>
                  <a:srgbClr val="00B050"/>
                </a:solidFill>
              </a:rPr>
              <a:t> + associated </a:t>
            </a:r>
            <a:r>
              <a:rPr lang="en-CA" sz="3600" b="1" i="1" dirty="0" err="1">
                <a:solidFill>
                  <a:srgbClr val="00B050"/>
                </a:solidFill>
              </a:rPr>
              <a:t>S</a:t>
            </a:r>
            <a:r>
              <a:rPr lang="en-CA" sz="3600" b="1" i="1" dirty="0" err="1" smtClean="0">
                <a:solidFill>
                  <a:srgbClr val="00B050"/>
                </a:solidFill>
              </a:rPr>
              <a:t>x</a:t>
            </a:r>
            <a:r>
              <a:rPr lang="en-CA" sz="3600" b="1" i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CA" sz="3600" b="1" i="1" dirty="0">
                <a:solidFill>
                  <a:srgbClr val="00B050"/>
                </a:solidFill>
              </a:rPr>
              <a:t>Current </a:t>
            </a:r>
            <a:r>
              <a:rPr lang="en-CA" sz="3600" b="1" i="1" dirty="0" smtClean="0">
                <a:solidFill>
                  <a:srgbClr val="00B050"/>
                </a:solidFill>
              </a:rPr>
              <a:t>meds/allergies/treatments/complications</a:t>
            </a:r>
            <a:endParaRPr lang="en-CA" sz="3600" b="1" i="1" dirty="0">
              <a:solidFill>
                <a:srgbClr val="00B050"/>
              </a:solidFill>
            </a:endParaRPr>
          </a:p>
          <a:p>
            <a:r>
              <a:rPr lang="en-CA" sz="3600" b="1" i="1" dirty="0">
                <a:solidFill>
                  <a:srgbClr val="FF0000"/>
                </a:solidFill>
              </a:rPr>
              <a:t>PMH </a:t>
            </a:r>
            <a:r>
              <a:rPr lang="en-CA" sz="3600" b="1" i="1" dirty="0" smtClean="0">
                <a:solidFill>
                  <a:srgbClr val="FF0000"/>
                </a:solidFill>
              </a:rPr>
              <a:t>(e.g. </a:t>
            </a:r>
            <a:r>
              <a:rPr lang="en-CA" sz="3600" b="1" i="1" dirty="0">
                <a:solidFill>
                  <a:srgbClr val="FF0000"/>
                </a:solidFill>
              </a:rPr>
              <a:t>surgeries, hospitalizations, underlying conditions, </a:t>
            </a:r>
            <a:r>
              <a:rPr lang="en-CA" sz="3600" b="1" i="1" dirty="0" smtClean="0">
                <a:solidFill>
                  <a:srgbClr val="FF0000"/>
                </a:solidFill>
              </a:rPr>
              <a:t>injuries/trauma, treatments/therapies)</a:t>
            </a:r>
            <a:endParaRPr lang="en-CA" sz="3600" b="1" i="1" dirty="0">
              <a:solidFill>
                <a:srgbClr val="FF0000"/>
              </a:solidFill>
            </a:endParaRPr>
          </a:p>
          <a:p>
            <a:r>
              <a:rPr lang="en-CA" sz="3600" b="1" i="1" dirty="0" smtClean="0">
                <a:solidFill>
                  <a:srgbClr val="FF0000"/>
                </a:solidFill>
              </a:rPr>
              <a:t>Family History</a:t>
            </a:r>
          </a:p>
          <a:p>
            <a:r>
              <a:rPr lang="en-CA" sz="3600" b="1" i="1" dirty="0" smtClean="0">
                <a:solidFill>
                  <a:srgbClr val="FF0000"/>
                </a:solidFill>
              </a:rPr>
              <a:t>Social </a:t>
            </a:r>
            <a:r>
              <a:rPr lang="en-CA" sz="3600" b="1" i="1" dirty="0">
                <a:solidFill>
                  <a:srgbClr val="FF0000"/>
                </a:solidFill>
              </a:rPr>
              <a:t>History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" y="6123399"/>
            <a:ext cx="1224334" cy="734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4815" y="5754067"/>
            <a:ext cx="170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Take a photo!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3066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37" y="789140"/>
            <a:ext cx="11469514" cy="5345653"/>
          </a:xfrm>
        </p:spPr>
        <p:txBody>
          <a:bodyPr>
            <a:normAutofit fontScale="77500" lnSpcReduction="20000"/>
          </a:bodyPr>
          <a:lstStyle/>
          <a:p>
            <a:r>
              <a:rPr lang="en-CA" sz="4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Physical Examinations (including: vital signs, review of systems [ROS], HEENT, palpation/visual)</a:t>
            </a:r>
          </a:p>
          <a:p>
            <a:r>
              <a:rPr lang="en-CA" sz="4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*Investigations (labs/imaging/pathology reports)</a:t>
            </a:r>
          </a:p>
          <a:p>
            <a:r>
              <a:rPr lang="en-CA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Summary (problem list/pertinent findings)</a:t>
            </a:r>
          </a:p>
          <a:p>
            <a:r>
              <a:rPr lang="en-CA" sz="4000" b="1" i="1" dirty="0" smtClean="0">
                <a:solidFill>
                  <a:schemeClr val="accent6"/>
                </a:solidFill>
              </a:rPr>
              <a:t>Initial/Provisional/Differential diagnoses (</a:t>
            </a:r>
            <a:r>
              <a:rPr lang="en-CA" sz="4000" b="1" i="1" dirty="0" err="1" smtClean="0">
                <a:solidFill>
                  <a:schemeClr val="accent6"/>
                </a:solidFill>
              </a:rPr>
              <a:t>Dx</a:t>
            </a:r>
            <a:r>
              <a:rPr lang="en-CA" sz="4000" b="1" i="1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CA" sz="4000" b="1" i="1" dirty="0">
                <a:solidFill>
                  <a:srgbClr val="002060"/>
                </a:solidFill>
              </a:rPr>
              <a:t>*</a:t>
            </a:r>
            <a:r>
              <a:rPr lang="en-CA" sz="4000" b="1" i="1" dirty="0" smtClean="0">
                <a:solidFill>
                  <a:srgbClr val="002060"/>
                </a:solidFill>
              </a:rPr>
              <a:t>Post-admission developments/IPH</a:t>
            </a:r>
          </a:p>
          <a:p>
            <a:r>
              <a:rPr lang="en-CA" sz="4000" b="1" i="1" dirty="0" smtClean="0">
                <a:solidFill>
                  <a:srgbClr val="002060"/>
                </a:solidFill>
              </a:rPr>
              <a:t>*Assessment and treatment/Management plan </a:t>
            </a:r>
          </a:p>
          <a:p>
            <a:r>
              <a:rPr lang="en-CA" sz="4000" b="1" i="1" dirty="0" smtClean="0">
                <a:solidFill>
                  <a:srgbClr val="002060"/>
                </a:solidFill>
              </a:rPr>
              <a:t>*Interventions/Outcomes/Operational findings</a:t>
            </a:r>
          </a:p>
          <a:p>
            <a:r>
              <a:rPr lang="en-CA" sz="4000" b="1" i="1" dirty="0" smtClean="0">
                <a:solidFill>
                  <a:schemeClr val="bg1">
                    <a:lumMod val="50000"/>
                  </a:schemeClr>
                </a:solidFill>
              </a:rPr>
              <a:t>Follow-up: Treatment successes/failures/adherence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3" y="6134793"/>
            <a:ext cx="1198455" cy="7190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598" y="2953"/>
            <a:ext cx="909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/>
              <a:t>Template for clinical case presentations (2):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19343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68" y="834157"/>
            <a:ext cx="9603275" cy="1049235"/>
          </a:xfrm>
        </p:spPr>
        <p:txBody>
          <a:bodyPr>
            <a:normAutofit/>
          </a:bodyPr>
          <a:lstStyle/>
          <a:p>
            <a:r>
              <a:rPr lang="en-CA" sz="4400" b="1" dirty="0" smtClean="0"/>
              <a:t>CCP partial samples: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868" y="1471509"/>
            <a:ext cx="10855512" cy="3512615"/>
          </a:xfrm>
        </p:spPr>
        <p:txBody>
          <a:bodyPr>
            <a:normAutofit/>
          </a:bodyPr>
          <a:lstStyle/>
          <a:p>
            <a:r>
              <a:rPr lang="en-CA" sz="2400" b="1" dirty="0" smtClean="0"/>
              <a:t>‘A 33-year old male presented with a persistent cough of 2 weeks’ duration accompanied by…’ </a:t>
            </a:r>
            <a:r>
              <a:rPr lang="en-CA" sz="2400" b="1" dirty="0" smtClean="0">
                <a:solidFill>
                  <a:srgbClr val="FF0000"/>
                </a:solidFill>
              </a:rPr>
              <a:t>(ID/CC)</a:t>
            </a:r>
          </a:p>
          <a:p>
            <a:r>
              <a:rPr lang="en-CA" sz="2400" b="1" dirty="0" smtClean="0"/>
              <a:t>‘Social history was significant for a 20 pack year habit.’ </a:t>
            </a:r>
            <a:r>
              <a:rPr lang="en-CA" sz="2400" b="1" dirty="0" smtClean="0">
                <a:solidFill>
                  <a:srgbClr val="FF0000"/>
                </a:solidFill>
              </a:rPr>
              <a:t>(</a:t>
            </a:r>
            <a:r>
              <a:rPr lang="en-CA" sz="2400" b="1" dirty="0" err="1" smtClean="0">
                <a:solidFill>
                  <a:srgbClr val="FF0000"/>
                </a:solidFill>
              </a:rPr>
              <a:t>SHx</a:t>
            </a:r>
            <a:r>
              <a:rPr lang="en-CA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AU" sz="2400" b="1" dirty="0" smtClean="0"/>
              <a:t>‘Based on the initial pathology reports, our tentative diagnosis was dense </a:t>
            </a:r>
            <a:r>
              <a:rPr lang="en-AU" sz="2400" b="1" dirty="0" err="1"/>
              <a:t>lymphoplasmacytic</a:t>
            </a:r>
            <a:r>
              <a:rPr lang="en-AU" sz="2400" b="1" dirty="0"/>
              <a:t> infiltrate, </a:t>
            </a:r>
            <a:r>
              <a:rPr lang="en-AU" sz="2400" b="1" dirty="0" smtClean="0"/>
              <a:t>although we could not </a:t>
            </a:r>
            <a:r>
              <a:rPr lang="en-AU" sz="2400" b="1" dirty="0"/>
              <a:t>exclude hematologic </a:t>
            </a:r>
            <a:r>
              <a:rPr lang="en-AU" sz="2400" b="1" dirty="0" smtClean="0"/>
              <a:t>malignancy.’ </a:t>
            </a:r>
            <a:r>
              <a:rPr lang="en-AU" sz="2400" b="1" dirty="0" smtClean="0">
                <a:solidFill>
                  <a:srgbClr val="FF0000"/>
                </a:solidFill>
              </a:rPr>
              <a:t>(</a:t>
            </a:r>
            <a:r>
              <a:rPr lang="en-AU" sz="2400" b="1" dirty="0" err="1" smtClean="0">
                <a:solidFill>
                  <a:srgbClr val="FF0000"/>
                </a:solidFill>
              </a:rPr>
              <a:t>Dx</a:t>
            </a:r>
            <a:r>
              <a:rPr lang="en-AU" sz="2400" b="1" dirty="0" smtClean="0">
                <a:solidFill>
                  <a:srgbClr val="FF0000"/>
                </a:solidFill>
              </a:rPr>
              <a:t>)</a:t>
            </a:r>
            <a:endParaRPr lang="en-CA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CA" sz="2400" b="1" dirty="0" smtClean="0"/>
          </a:p>
          <a:p>
            <a:pPr marL="0" indent="0">
              <a:buNone/>
            </a:pPr>
            <a:endParaRPr lang="en-CA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25" y="4188032"/>
            <a:ext cx="2928584" cy="19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44" y="878509"/>
            <a:ext cx="10864996" cy="833913"/>
          </a:xfrm>
        </p:spPr>
        <p:txBody>
          <a:bodyPr>
            <a:normAutofit/>
          </a:bodyPr>
          <a:lstStyle/>
          <a:p>
            <a:r>
              <a:rPr lang="en-CA" sz="2400" b="1" dirty="0" smtClean="0"/>
              <a:t>Notable features (1): Departmental emphases </a:t>
            </a:r>
            <a:r>
              <a:rPr lang="en-CA" sz="2400" b="1" dirty="0" smtClean="0">
                <a:solidFill>
                  <a:srgbClr val="FF0000"/>
                </a:solidFill>
              </a:rPr>
              <a:t>(</a:t>
            </a:r>
            <a:r>
              <a:rPr lang="en-CA" sz="2400" b="1" i="1" dirty="0" smtClean="0">
                <a:solidFill>
                  <a:srgbClr val="FF0000"/>
                </a:solidFill>
              </a:rPr>
              <a:t>Can you match them</a:t>
            </a:r>
            <a:r>
              <a:rPr lang="en-CA" sz="2400" b="1" dirty="0" smtClean="0">
                <a:solidFill>
                  <a:srgbClr val="FF0000"/>
                </a:solidFill>
              </a:rPr>
              <a:t>?)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44" y="1398494"/>
            <a:ext cx="11279143" cy="3322991"/>
          </a:xfrm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en-CA" b="1" dirty="0" smtClean="0"/>
              <a:t>Clinical Department:                                                </a:t>
            </a:r>
          </a:p>
          <a:p>
            <a:pPr marL="0" indent="0">
              <a:buNone/>
            </a:pPr>
            <a:r>
              <a:rPr lang="en-CA" b="1" dirty="0" smtClean="0"/>
              <a:t>a. Anaesthesiology</a:t>
            </a:r>
            <a:r>
              <a:rPr lang="en-CA" dirty="0" smtClean="0"/>
              <a:t>   </a:t>
            </a:r>
            <a:endParaRPr lang="en-CA" b="1" dirty="0" smtClean="0"/>
          </a:p>
          <a:p>
            <a:pPr marL="0" indent="0">
              <a:buNone/>
            </a:pPr>
            <a:r>
              <a:rPr lang="en-CA" b="1" dirty="0" smtClean="0"/>
              <a:t>b. OBGYN  </a:t>
            </a:r>
          </a:p>
          <a:p>
            <a:pPr marL="0" indent="0">
              <a:buNone/>
            </a:pPr>
            <a:r>
              <a:rPr lang="en-CA" b="1" dirty="0" smtClean="0"/>
              <a:t>c. Respiratory</a:t>
            </a:r>
          </a:p>
          <a:p>
            <a:pPr marL="0" indent="0">
              <a:buNone/>
            </a:pPr>
            <a:r>
              <a:rPr lang="en-CA" b="1" dirty="0" smtClean="0"/>
              <a:t>d. Community Medicine</a:t>
            </a:r>
          </a:p>
          <a:p>
            <a:pPr marL="0" indent="0">
              <a:buNone/>
            </a:pPr>
            <a:r>
              <a:rPr lang="en-CA" b="1" dirty="0" smtClean="0"/>
              <a:t>e. Surgery</a:t>
            </a:r>
          </a:p>
          <a:p>
            <a:pPr marL="0" indent="0">
              <a:buNone/>
            </a:pPr>
            <a:r>
              <a:rPr lang="en-CA" b="1" dirty="0" smtClean="0"/>
              <a:t>f.  Endocrinology </a:t>
            </a:r>
          </a:p>
          <a:p>
            <a:pPr marL="0" indent="0">
              <a:buNone/>
            </a:pPr>
            <a:r>
              <a:rPr lang="en-CA" b="1" dirty="0" smtClean="0"/>
              <a:t>CCP focus:</a:t>
            </a:r>
          </a:p>
          <a:p>
            <a:r>
              <a:rPr lang="en-CA" b="1" dirty="0" smtClean="0"/>
              <a:t>Labs/Imaging/Pathology reports </a:t>
            </a:r>
            <a:endParaRPr lang="en-CA" b="1" dirty="0" smtClean="0">
              <a:solidFill>
                <a:srgbClr val="FF0000"/>
              </a:solidFill>
            </a:endParaRPr>
          </a:p>
          <a:p>
            <a:r>
              <a:rPr lang="en-CA" b="1" dirty="0" smtClean="0"/>
              <a:t>Social history (</a:t>
            </a:r>
            <a:r>
              <a:rPr lang="en-CA" b="1" dirty="0" err="1" smtClean="0"/>
              <a:t>SHx</a:t>
            </a:r>
            <a:r>
              <a:rPr lang="en-CA" b="1" dirty="0" smtClean="0"/>
              <a:t>)/Treatment adherence </a:t>
            </a:r>
            <a:endParaRPr lang="en-CA" b="1" dirty="0" smtClean="0">
              <a:solidFill>
                <a:srgbClr val="FF0000"/>
              </a:solidFill>
            </a:endParaRPr>
          </a:p>
          <a:p>
            <a:r>
              <a:rPr lang="en-CA" b="1" dirty="0" smtClean="0"/>
              <a:t>Family </a:t>
            </a:r>
            <a:r>
              <a:rPr lang="en-CA" b="1" dirty="0"/>
              <a:t>history (</a:t>
            </a:r>
            <a:r>
              <a:rPr lang="en-CA" b="1" dirty="0" err="1" smtClean="0"/>
              <a:t>FHx</a:t>
            </a:r>
            <a:r>
              <a:rPr lang="en-CA" b="1" dirty="0" smtClean="0"/>
              <a:t>)/Labs </a:t>
            </a:r>
            <a:endParaRPr lang="en-CA" b="1" dirty="0">
              <a:solidFill>
                <a:srgbClr val="FF0000"/>
              </a:solidFill>
            </a:endParaRPr>
          </a:p>
          <a:p>
            <a:r>
              <a:rPr lang="en-CA" b="1" dirty="0" smtClean="0"/>
              <a:t>ROS/Physical Examinations </a:t>
            </a:r>
            <a:endParaRPr lang="en-CA" b="1" dirty="0">
              <a:solidFill>
                <a:srgbClr val="FF0000"/>
              </a:solidFill>
            </a:endParaRPr>
          </a:p>
          <a:p>
            <a:r>
              <a:rPr lang="en-CA" b="1" dirty="0" smtClean="0"/>
              <a:t>IPH/Post-admission developments </a:t>
            </a:r>
          </a:p>
          <a:p>
            <a:r>
              <a:rPr lang="en-CA" b="1" dirty="0" smtClean="0"/>
              <a:t>Management/Interventions 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77" y="4589661"/>
            <a:ext cx="2327565" cy="15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553</TotalTime>
  <Words>706</Words>
  <Application>Microsoft Office PowerPoint</Application>
  <PresentationFormat>Widescreen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Calibri</vt:lpstr>
      <vt:lpstr>Century Gothic</vt:lpstr>
      <vt:lpstr>Gallery</vt:lpstr>
      <vt:lpstr>Teaching Clinical Case Presentations as Codified Speech Events</vt:lpstr>
      <vt:lpstr>What is a clinical case presentation?</vt:lpstr>
      <vt:lpstr>PowerPoint Presentation</vt:lpstr>
      <vt:lpstr>How are CCPs performed?</vt:lpstr>
      <vt:lpstr>Why perform CCPs in English (in NNES settings)?  According to interviewees…</vt:lpstr>
      <vt:lpstr>Templates for CCPs generally include (1):</vt:lpstr>
      <vt:lpstr>PowerPoint Presentation</vt:lpstr>
      <vt:lpstr>CCP partial samples:</vt:lpstr>
      <vt:lpstr>Notable features (1): Departmental emphases (Can you match them?)</vt:lpstr>
      <vt:lpstr>Notable features (1): Departmental emphases</vt:lpstr>
      <vt:lpstr>Notable features (2): Negative data/omissions</vt:lpstr>
      <vt:lpstr>Notable features (3): Use of professional register/ multimodal use of acronyms/abbreviations/ellipsis</vt:lpstr>
      <vt:lpstr>What is the value in mastering CCPs?</vt:lpstr>
      <vt:lpstr>1. Emphasizing the narrative structure (holistic) 2. Prioritization of data (pertinence &amp; significance) 3. Omission vs. Commission (selective content) 4. Use of professional register 5. *Learners providing their own clinical data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Clinical Case Presentations as Codified Speech Events</dc:title>
  <dc:creator>User</dc:creator>
  <cp:lastModifiedBy>User</cp:lastModifiedBy>
  <cp:revision>50</cp:revision>
  <cp:lastPrinted>2019-09-30T01:49:20Z</cp:lastPrinted>
  <dcterms:created xsi:type="dcterms:W3CDTF">2019-09-10T05:04:38Z</dcterms:created>
  <dcterms:modified xsi:type="dcterms:W3CDTF">2019-10-01T00:50:53Z</dcterms:modified>
</cp:coreProperties>
</file>