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9"/>
  </p:handoutMasterIdLst>
  <p:sldIdLst>
    <p:sldId id="256" r:id="rId2"/>
    <p:sldId id="257" r:id="rId3"/>
    <p:sldId id="274" r:id="rId4"/>
    <p:sldId id="259" r:id="rId5"/>
    <p:sldId id="258" r:id="rId6"/>
    <p:sldId id="277" r:id="rId7"/>
    <p:sldId id="260" r:id="rId8"/>
    <p:sldId id="262" r:id="rId9"/>
    <p:sldId id="264" r:id="rId10"/>
    <p:sldId id="266" r:id="rId11"/>
    <p:sldId id="267" r:id="rId12"/>
    <p:sldId id="270" r:id="rId13"/>
    <p:sldId id="269" r:id="rId14"/>
    <p:sldId id="271" r:id="rId15"/>
    <p:sldId id="268" r:id="rId16"/>
    <p:sldId id="278" r:id="rId17"/>
    <p:sldId id="273" r:id="rId18"/>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6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CA"/>
          </a:p>
        </p:txBody>
      </p:sp>
      <p:sp>
        <p:nvSpPr>
          <p:cNvPr id="3" name="Date Placeholder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C783B3E1-E603-47F1-9402-370ED7FC6D46}" type="datetimeFigureOut">
              <a:rPr lang="en-CA" smtClean="0"/>
              <a:t>2017-11-08</a:t>
            </a:fld>
            <a:endParaRPr lang="en-CA"/>
          </a:p>
        </p:txBody>
      </p:sp>
      <p:sp>
        <p:nvSpPr>
          <p:cNvPr id="4" name="Footer Placeholder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CA"/>
          </a:p>
        </p:txBody>
      </p:sp>
      <p:sp>
        <p:nvSpPr>
          <p:cNvPr id="5" name="Slide Number Placehold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4CDF1D27-C8A3-45E9-910B-79BCDFF2FDEF}" type="slidenum">
              <a:rPr lang="en-CA" smtClean="0"/>
              <a:t>‹#›</a:t>
            </a:fld>
            <a:endParaRPr lang="en-CA"/>
          </a:p>
        </p:txBody>
      </p:sp>
    </p:spTree>
    <p:extLst>
      <p:ext uri="{BB962C8B-B14F-4D97-AF65-F5344CB8AC3E}">
        <p14:creationId xmlns:p14="http://schemas.microsoft.com/office/powerpoint/2010/main" val="23787378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8269" y="951807"/>
            <a:ext cx="10848109" cy="2041761"/>
          </a:xfrm>
        </p:spPr>
        <p:txBody>
          <a:bodyPr>
            <a:normAutofit/>
          </a:bodyPr>
          <a:lstStyle/>
          <a:p>
            <a:r>
              <a:rPr lang="en-CA" sz="4800" dirty="0" smtClean="0"/>
              <a:t>English Clinical Case Presentations:</a:t>
            </a:r>
            <a:br>
              <a:rPr lang="en-CA" sz="4800" dirty="0" smtClean="0"/>
            </a:br>
            <a:r>
              <a:rPr lang="en-CA" sz="4000" dirty="0" smtClean="0"/>
              <a:t>Going beyond the raw data</a:t>
            </a:r>
            <a:endParaRPr lang="en-CA" sz="4000" dirty="0"/>
          </a:p>
        </p:txBody>
      </p:sp>
      <p:sp>
        <p:nvSpPr>
          <p:cNvPr id="3" name="Subtitle 2"/>
          <p:cNvSpPr>
            <a:spLocks noGrp="1"/>
          </p:cNvSpPr>
          <p:nvPr>
            <p:ph type="subTitle" idx="1"/>
          </p:nvPr>
        </p:nvSpPr>
        <p:spPr>
          <a:xfrm>
            <a:off x="2032260" y="4087423"/>
            <a:ext cx="8915399" cy="1126283"/>
          </a:xfrm>
        </p:spPr>
        <p:txBody>
          <a:bodyPr>
            <a:noAutofit/>
          </a:bodyPr>
          <a:lstStyle/>
          <a:p>
            <a:r>
              <a:rPr lang="en-CA" sz="2400" b="1" dirty="0" smtClean="0"/>
              <a:t>Michael Guest, Faculty of Medicine,</a:t>
            </a:r>
          </a:p>
          <a:p>
            <a:r>
              <a:rPr lang="en-CA" sz="2400" b="1" dirty="0" smtClean="0"/>
              <a:t>University of Miyazaki</a:t>
            </a:r>
          </a:p>
          <a:p>
            <a:r>
              <a:rPr lang="en-CA" sz="2400" b="1" dirty="0" smtClean="0"/>
              <a:t>mikeguest59@yahoo.ca</a:t>
            </a:r>
            <a:endParaRPr lang="en-CA" sz="2400" b="1"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1411" y="3322653"/>
            <a:ext cx="2105931" cy="2984908"/>
          </a:xfrm>
          <a:prstGeom prst="rect">
            <a:avLst/>
          </a:prstGeom>
          <a:effectLst>
            <a:outerShdw blurRad="25400" dir="17880000">
              <a:srgbClr val="000000">
                <a:alpha val="46000"/>
              </a:srgbClr>
            </a:outerShdw>
          </a:effectLst>
        </p:spPr>
      </p:pic>
    </p:spTree>
    <p:extLst>
      <p:ext uri="{BB962C8B-B14F-4D97-AF65-F5344CB8AC3E}">
        <p14:creationId xmlns:p14="http://schemas.microsoft.com/office/powerpoint/2010/main" val="1347583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7237" y="648392"/>
            <a:ext cx="9717376" cy="1256607"/>
          </a:xfrm>
        </p:spPr>
        <p:txBody>
          <a:bodyPr/>
          <a:lstStyle/>
          <a:p>
            <a:r>
              <a:rPr lang="en-CA" b="1" dirty="0" smtClean="0"/>
              <a:t>Physical </a:t>
            </a:r>
            <a:r>
              <a:rPr lang="en-CA" b="1" dirty="0"/>
              <a:t>Examination &amp; Review of Systems</a:t>
            </a:r>
          </a:p>
        </p:txBody>
      </p:sp>
      <p:sp>
        <p:nvSpPr>
          <p:cNvPr id="3" name="Content Placeholder 2"/>
          <p:cNvSpPr>
            <a:spLocks noGrp="1"/>
          </p:cNvSpPr>
          <p:nvPr>
            <p:ph idx="1"/>
          </p:nvPr>
        </p:nvSpPr>
        <p:spPr>
          <a:xfrm>
            <a:off x="1787237" y="1361102"/>
            <a:ext cx="9717376" cy="3803326"/>
          </a:xfrm>
        </p:spPr>
        <p:txBody>
          <a:bodyPr>
            <a:normAutofit fontScale="92500" lnSpcReduction="20000"/>
          </a:bodyPr>
          <a:lstStyle/>
          <a:p>
            <a:pPr marL="0" indent="0">
              <a:buNone/>
            </a:pPr>
            <a:endParaRPr lang="en-CA" sz="2800" b="1" dirty="0" smtClean="0"/>
          </a:p>
          <a:p>
            <a:r>
              <a:rPr lang="en-CA" sz="2800" b="1" dirty="0" smtClean="0"/>
              <a:t>Her vital signs were ____</a:t>
            </a:r>
          </a:p>
          <a:p>
            <a:r>
              <a:rPr lang="en-CA" sz="2800" b="1" dirty="0" smtClean="0"/>
              <a:t>On examination, her __ was ___ /we found __</a:t>
            </a:r>
          </a:p>
          <a:p>
            <a:r>
              <a:rPr lang="en-CA" sz="2800" b="1" dirty="0"/>
              <a:t>Her </a:t>
            </a:r>
            <a:r>
              <a:rPr lang="en-CA" sz="2800" b="1" dirty="0" smtClean="0"/>
              <a:t>(systems check or PE result) </a:t>
            </a:r>
            <a:r>
              <a:rPr lang="en-CA" sz="2800" b="1" dirty="0"/>
              <a:t>is significant for </a:t>
            </a:r>
            <a:r>
              <a:rPr lang="en-CA" sz="2800" b="1" dirty="0" smtClean="0"/>
              <a:t>___</a:t>
            </a:r>
          </a:p>
          <a:p>
            <a:r>
              <a:rPr lang="en-CA" sz="2800" b="1" dirty="0" smtClean="0"/>
              <a:t>The __ was normal/ ____ was within normal range</a:t>
            </a:r>
          </a:p>
          <a:p>
            <a:r>
              <a:rPr lang="en-CA" sz="2800" b="1" dirty="0" smtClean="0"/>
              <a:t>Nothing </a:t>
            </a:r>
            <a:r>
              <a:rPr lang="en-CA" sz="2800" b="1" dirty="0"/>
              <a:t>abnormal (was) </a:t>
            </a:r>
            <a:r>
              <a:rPr lang="en-CA" sz="2800" b="1" dirty="0" smtClean="0"/>
              <a:t>detected </a:t>
            </a:r>
            <a:r>
              <a:rPr lang="en-CA" sz="2800" b="1" dirty="0"/>
              <a:t>(</a:t>
            </a:r>
            <a:r>
              <a:rPr lang="en-CA" sz="2800" b="1" i="1" dirty="0">
                <a:solidFill>
                  <a:schemeClr val="tx1"/>
                </a:solidFill>
              </a:rPr>
              <a:t>NAD</a:t>
            </a:r>
            <a:r>
              <a:rPr lang="en-CA" sz="2800" b="1" dirty="0" smtClean="0"/>
              <a:t>)</a:t>
            </a:r>
          </a:p>
          <a:p>
            <a:r>
              <a:rPr lang="en-CA" sz="2800" b="1" dirty="0"/>
              <a:t> </a:t>
            </a:r>
            <a:r>
              <a:rPr lang="en-CA" sz="2800" b="1" dirty="0" smtClean="0"/>
              <a:t>The ___ was palpable</a:t>
            </a:r>
          </a:p>
          <a:p>
            <a:r>
              <a:rPr lang="en-CA" sz="2800" b="1" dirty="0" smtClean="0"/>
              <a:t>HT? WT? BMI? (if significant)</a:t>
            </a:r>
            <a:endParaRPr lang="en-CA" sz="2800" b="1" dirty="0"/>
          </a:p>
          <a:p>
            <a:pPr marL="0" indent="0">
              <a:buNone/>
            </a:pPr>
            <a:endParaRPr lang="en-CA" sz="2800" b="1" dirty="0"/>
          </a:p>
        </p:txBody>
      </p:sp>
    </p:spTree>
    <p:extLst>
      <p:ext uri="{BB962C8B-B14F-4D97-AF65-F5344CB8AC3E}">
        <p14:creationId xmlns:p14="http://schemas.microsoft.com/office/powerpoint/2010/main" val="64238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5" y="424604"/>
            <a:ext cx="8911687" cy="1280890"/>
          </a:xfrm>
        </p:spPr>
        <p:txBody>
          <a:bodyPr/>
          <a:lstStyle/>
          <a:p>
            <a:r>
              <a:rPr lang="en-CA" b="1" dirty="0" smtClean="0"/>
              <a:t>Labs/imaging/investigations (Workup)</a:t>
            </a:r>
            <a:br>
              <a:rPr lang="en-CA" b="1" dirty="0" smtClean="0"/>
            </a:br>
            <a:endParaRPr lang="en-CA" b="1" dirty="0"/>
          </a:p>
        </p:txBody>
      </p:sp>
      <p:sp>
        <p:nvSpPr>
          <p:cNvPr id="3" name="Content Placeholder 2"/>
          <p:cNvSpPr>
            <a:spLocks noGrp="1"/>
          </p:cNvSpPr>
          <p:nvPr>
            <p:ph idx="1"/>
          </p:nvPr>
        </p:nvSpPr>
        <p:spPr>
          <a:xfrm>
            <a:off x="1812175" y="1446414"/>
            <a:ext cx="9908770" cy="5020888"/>
          </a:xfrm>
        </p:spPr>
        <p:txBody>
          <a:bodyPr>
            <a:normAutofit/>
          </a:bodyPr>
          <a:lstStyle/>
          <a:p>
            <a:pPr marL="0" indent="0">
              <a:buNone/>
            </a:pPr>
            <a:r>
              <a:rPr lang="en-CA" sz="2400" b="1" dirty="0">
                <a:solidFill>
                  <a:schemeClr val="tx1"/>
                </a:solidFill>
              </a:rPr>
              <a:t>We performed a (</a:t>
            </a:r>
            <a:r>
              <a:rPr lang="en-CA" sz="2400" b="1" dirty="0" smtClean="0">
                <a:solidFill>
                  <a:schemeClr val="tx1"/>
                </a:solidFill>
              </a:rPr>
              <a:t>examination/operation type) to/for </a:t>
            </a:r>
            <a:r>
              <a:rPr lang="en-CA" sz="2400" b="1" dirty="0">
                <a:solidFill>
                  <a:schemeClr val="tx1"/>
                </a:solidFill>
              </a:rPr>
              <a:t>(purpose</a:t>
            </a:r>
            <a:r>
              <a:rPr lang="en-CA" sz="2400" b="1" dirty="0" smtClean="0">
                <a:solidFill>
                  <a:schemeClr val="tx1"/>
                </a:solidFill>
              </a:rPr>
              <a:t>)</a:t>
            </a:r>
          </a:p>
          <a:p>
            <a:pPr marL="0" indent="0">
              <a:buNone/>
            </a:pPr>
            <a:endParaRPr lang="en-CA" sz="2400" b="1" dirty="0" smtClean="0">
              <a:solidFill>
                <a:schemeClr val="tx1"/>
              </a:solidFill>
            </a:endParaRPr>
          </a:p>
          <a:p>
            <a:pPr marL="0" indent="0">
              <a:buNone/>
            </a:pPr>
            <a:r>
              <a:rPr lang="en-CA" sz="2400" b="1" dirty="0" smtClean="0">
                <a:solidFill>
                  <a:schemeClr val="tx1"/>
                </a:solidFill>
              </a:rPr>
              <a:t>The ___ showed/revealed (an elevated/reduced __ level/count)</a:t>
            </a:r>
          </a:p>
          <a:p>
            <a:pPr marL="0" indent="0">
              <a:buNone/>
            </a:pPr>
            <a:r>
              <a:rPr lang="en-CA" sz="2400" b="1" dirty="0" smtClean="0">
                <a:solidFill>
                  <a:schemeClr val="tx1"/>
                </a:solidFill>
              </a:rPr>
              <a:t>The ___ is/was significant for (result)</a:t>
            </a:r>
          </a:p>
          <a:p>
            <a:pPr marL="0" indent="0">
              <a:buNone/>
            </a:pPr>
            <a:r>
              <a:rPr lang="en-CA" sz="2400" b="1" dirty="0" smtClean="0">
                <a:solidFill>
                  <a:schemeClr val="tx1"/>
                </a:solidFill>
              </a:rPr>
              <a:t>The ___ is/was notable for (result)</a:t>
            </a:r>
          </a:p>
          <a:p>
            <a:pPr marL="0" indent="0">
              <a:buNone/>
            </a:pPr>
            <a:r>
              <a:rPr lang="en-CA" sz="2400" b="1" dirty="0" smtClean="0">
                <a:solidFill>
                  <a:schemeClr val="tx1"/>
                </a:solidFill>
              </a:rPr>
              <a:t>The ___ was within normal limits</a:t>
            </a:r>
          </a:p>
          <a:p>
            <a:pPr marL="0" indent="0">
              <a:buNone/>
            </a:pPr>
            <a:r>
              <a:rPr lang="en-CA" sz="2400" b="1" dirty="0" smtClean="0">
                <a:solidFill>
                  <a:schemeClr val="tx1"/>
                </a:solidFill>
              </a:rPr>
              <a:t>The ____ results were negative/positive/indicated ______.</a:t>
            </a:r>
          </a:p>
          <a:p>
            <a:pPr marL="0" indent="0">
              <a:buNone/>
            </a:pPr>
            <a:endParaRPr lang="en-CA" sz="2400" b="1" dirty="0">
              <a:solidFill>
                <a:schemeClr val="tx1"/>
              </a:solidFill>
            </a:endParaRPr>
          </a:p>
          <a:p>
            <a:pPr marL="0" indent="0">
              <a:buNone/>
            </a:pPr>
            <a:r>
              <a:rPr lang="en-CA" sz="2000" b="1" i="1" dirty="0" smtClean="0">
                <a:solidFill>
                  <a:schemeClr val="tx1"/>
                </a:solidFill>
              </a:rPr>
              <a:t>In particular you should note__ (*</a:t>
            </a:r>
            <a:r>
              <a:rPr lang="en-CA" sz="2000" b="1" i="1" dirty="0">
                <a:solidFill>
                  <a:schemeClr val="tx1"/>
                </a:solidFill>
              </a:rPr>
              <a:t>for significant </a:t>
            </a:r>
            <a:r>
              <a:rPr lang="en-CA" sz="2000" b="1" i="1" dirty="0" smtClean="0">
                <a:solidFill>
                  <a:schemeClr val="tx1"/>
                </a:solidFill>
              </a:rPr>
              <a:t>results</a:t>
            </a:r>
            <a:r>
              <a:rPr lang="en-CA" sz="2000" b="1" i="1" dirty="0">
                <a:solidFill>
                  <a:schemeClr val="tx1"/>
                </a:solidFill>
              </a:rPr>
              <a:t>) </a:t>
            </a:r>
            <a:endParaRPr lang="en-CA" sz="2000" b="1" i="1" dirty="0" smtClean="0">
              <a:solidFill>
                <a:schemeClr val="tx1"/>
              </a:solidFill>
            </a:endParaRPr>
          </a:p>
          <a:p>
            <a:pPr marL="0" indent="0">
              <a:buNone/>
            </a:pPr>
            <a:endParaRPr lang="en-CA" sz="2400" b="1" dirty="0" smtClean="0">
              <a:solidFill>
                <a:schemeClr val="tx1"/>
              </a:solidFill>
            </a:endParaRPr>
          </a:p>
          <a:p>
            <a:pPr marL="0" indent="0">
              <a:buNone/>
            </a:pPr>
            <a:endParaRPr lang="en-CA" sz="2800" dirty="0">
              <a:solidFill>
                <a:srgbClr val="00B0F0"/>
              </a:solidFill>
            </a:endParaRPr>
          </a:p>
        </p:txBody>
      </p:sp>
    </p:spTree>
    <p:extLst>
      <p:ext uri="{BB962C8B-B14F-4D97-AF65-F5344CB8AC3E}">
        <p14:creationId xmlns:p14="http://schemas.microsoft.com/office/powerpoint/2010/main" val="114328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Summary sample</a:t>
            </a:r>
            <a:endParaRPr lang="en-CA" b="1" dirty="0"/>
          </a:p>
        </p:txBody>
      </p:sp>
      <p:sp>
        <p:nvSpPr>
          <p:cNvPr id="3" name="Content Placeholder 2"/>
          <p:cNvSpPr>
            <a:spLocks noGrp="1"/>
          </p:cNvSpPr>
          <p:nvPr>
            <p:ph idx="1"/>
          </p:nvPr>
        </p:nvSpPr>
        <p:spPr>
          <a:xfrm>
            <a:off x="1041783" y="1264554"/>
            <a:ext cx="11019984" cy="5593445"/>
          </a:xfrm>
        </p:spPr>
        <p:txBody>
          <a:bodyPr>
            <a:normAutofit lnSpcReduction="10000"/>
          </a:bodyPr>
          <a:lstStyle/>
          <a:p>
            <a:pPr marL="0" indent="0">
              <a:buNone/>
            </a:pPr>
            <a:r>
              <a:rPr lang="en-CA" sz="2800" b="1" dirty="0" smtClean="0"/>
              <a:t>In summary, this is (ID) who presents with (CC/duration) with (pertinent symptoms, complications or risk factors + any significant current treatments/medications/underlying conditions)</a:t>
            </a:r>
          </a:p>
          <a:p>
            <a:pPr marL="0" indent="0">
              <a:buNone/>
            </a:pPr>
            <a:endParaRPr lang="en-CA" sz="2800" b="1" dirty="0" smtClean="0"/>
          </a:p>
          <a:p>
            <a:pPr marL="0" indent="0">
              <a:buNone/>
            </a:pPr>
            <a:r>
              <a:rPr lang="en-CA" sz="2800" b="1" dirty="0" smtClean="0">
                <a:solidFill>
                  <a:srgbClr val="FF0000"/>
                </a:solidFill>
              </a:rPr>
              <a:t>PMH/FH/SH is significant for ___. </a:t>
            </a:r>
          </a:p>
          <a:p>
            <a:pPr marL="0" indent="0">
              <a:buNone/>
            </a:pPr>
            <a:endParaRPr lang="en-CA" sz="2800" b="1" dirty="0" smtClean="0"/>
          </a:p>
          <a:p>
            <a:pPr marL="0" indent="0">
              <a:buNone/>
            </a:pPr>
            <a:r>
              <a:rPr lang="en-CA" sz="2800" b="1" dirty="0" smtClean="0">
                <a:solidFill>
                  <a:srgbClr val="00B050"/>
                </a:solidFill>
              </a:rPr>
              <a:t>(Vitals/Physical Exams) were (significant results) </a:t>
            </a:r>
          </a:p>
          <a:p>
            <a:pPr marL="0" indent="0">
              <a:buNone/>
            </a:pPr>
            <a:r>
              <a:rPr lang="en-CA" sz="2800" b="1" dirty="0" smtClean="0">
                <a:solidFill>
                  <a:srgbClr val="00B050"/>
                </a:solidFill>
              </a:rPr>
              <a:t>(Labs/imaging investigations):</a:t>
            </a:r>
          </a:p>
          <a:p>
            <a:pPr marL="0" indent="0">
              <a:buNone/>
            </a:pPr>
            <a:r>
              <a:rPr lang="en-CA" sz="2800" b="1" dirty="0" smtClean="0">
                <a:solidFill>
                  <a:srgbClr val="00B050"/>
                </a:solidFill>
              </a:rPr>
              <a:t>…showed/indicated (significant results) </a:t>
            </a:r>
            <a:endParaRPr lang="en-CA" sz="2800" b="1" dirty="0">
              <a:solidFill>
                <a:srgbClr val="00B050"/>
              </a:solidFill>
            </a:endParaRPr>
          </a:p>
          <a:p>
            <a:pPr marL="0" indent="0">
              <a:buNone/>
            </a:pPr>
            <a:r>
              <a:rPr lang="en-CA" sz="2800" b="1" dirty="0" smtClean="0">
                <a:solidFill>
                  <a:srgbClr val="00B050"/>
                </a:solidFill>
              </a:rPr>
              <a:t>…were positive/negative</a:t>
            </a:r>
            <a:endParaRPr lang="en-CA" sz="2800" b="1" dirty="0">
              <a:solidFill>
                <a:srgbClr val="00B050"/>
              </a:solidFill>
            </a:endParaRPr>
          </a:p>
        </p:txBody>
      </p:sp>
    </p:spTree>
    <p:extLst>
      <p:ext uri="{BB962C8B-B14F-4D97-AF65-F5344CB8AC3E}">
        <p14:creationId xmlns:p14="http://schemas.microsoft.com/office/powerpoint/2010/main" val="2025836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473" y="241725"/>
            <a:ext cx="8911687" cy="1280890"/>
          </a:xfrm>
        </p:spPr>
        <p:txBody>
          <a:bodyPr>
            <a:normAutofit/>
          </a:bodyPr>
          <a:lstStyle/>
          <a:p>
            <a:r>
              <a:rPr lang="en-CA" sz="2800" b="1" dirty="0" smtClean="0">
                <a:solidFill>
                  <a:srgbClr val="00B0F0"/>
                </a:solidFill>
              </a:rPr>
              <a:t>Diagnoses</a:t>
            </a:r>
            <a:endParaRPr lang="en-CA" sz="2800" b="1" dirty="0">
              <a:solidFill>
                <a:srgbClr val="00B0F0"/>
              </a:solidFill>
            </a:endParaRPr>
          </a:p>
        </p:txBody>
      </p:sp>
      <p:sp>
        <p:nvSpPr>
          <p:cNvPr id="3" name="Content Placeholder 2"/>
          <p:cNvSpPr>
            <a:spLocks noGrp="1"/>
          </p:cNvSpPr>
          <p:nvPr>
            <p:ph idx="1"/>
          </p:nvPr>
        </p:nvSpPr>
        <p:spPr>
          <a:xfrm>
            <a:off x="1288473" y="1313410"/>
            <a:ext cx="10598727" cy="5386647"/>
          </a:xfrm>
        </p:spPr>
        <p:txBody>
          <a:bodyPr>
            <a:normAutofit/>
          </a:bodyPr>
          <a:lstStyle/>
          <a:p>
            <a:pPr marL="0" indent="0">
              <a:buNone/>
            </a:pPr>
            <a:r>
              <a:rPr lang="en-CA" sz="2400" b="1" smtClean="0">
                <a:solidFill>
                  <a:srgbClr val="00B0F0"/>
                </a:solidFill>
              </a:rPr>
              <a:t>Initial/Provisional </a:t>
            </a:r>
            <a:r>
              <a:rPr lang="en-CA" sz="2400" b="1" dirty="0" smtClean="0">
                <a:solidFill>
                  <a:srgbClr val="00B0F0"/>
                </a:solidFill>
              </a:rPr>
              <a:t>diagnosis (PD)</a:t>
            </a:r>
          </a:p>
          <a:p>
            <a:pPr>
              <a:buFont typeface="Courier New" panose="02070309020205020404" pitchFamily="49" charset="0"/>
              <a:buChar char="o"/>
            </a:pPr>
            <a:r>
              <a:rPr lang="en-CA" sz="2400" b="1" dirty="0" smtClean="0"/>
              <a:t>__ </a:t>
            </a:r>
            <a:r>
              <a:rPr lang="en-CA" sz="2400" b="1" dirty="0"/>
              <a:t>is </a:t>
            </a:r>
            <a:r>
              <a:rPr lang="en-CA" sz="2400" b="1" dirty="0" smtClean="0"/>
              <a:t>suspected/Our PD is __ due to (factors/symptoms/results), with a __% possibility of certainty.</a:t>
            </a:r>
            <a:endParaRPr lang="en-CA" sz="2400" dirty="0"/>
          </a:p>
          <a:p>
            <a:pPr marL="0" indent="0">
              <a:buNone/>
            </a:pPr>
            <a:r>
              <a:rPr lang="en-CA" sz="2400" b="1" dirty="0" smtClean="0">
                <a:solidFill>
                  <a:schemeClr val="accent2"/>
                </a:solidFill>
              </a:rPr>
              <a:t>Differential diagnosis</a:t>
            </a:r>
            <a:r>
              <a:rPr lang="en-CA" sz="2400" b="1" dirty="0">
                <a:solidFill>
                  <a:schemeClr val="accent2"/>
                </a:solidFill>
              </a:rPr>
              <a:t> </a:t>
            </a:r>
            <a:r>
              <a:rPr lang="en-CA" sz="2400" b="1" dirty="0" smtClean="0">
                <a:solidFill>
                  <a:schemeClr val="accent2"/>
                </a:solidFill>
              </a:rPr>
              <a:t>(DD)</a:t>
            </a:r>
            <a:endParaRPr lang="en-CA" sz="2400" b="1" dirty="0">
              <a:solidFill>
                <a:schemeClr val="accent2"/>
              </a:solidFill>
            </a:endParaRPr>
          </a:p>
          <a:p>
            <a:pPr>
              <a:buFont typeface="Courier New" panose="02070309020205020404" pitchFamily="49" charset="0"/>
              <a:buChar char="o"/>
            </a:pPr>
            <a:r>
              <a:rPr lang="en-CA" sz="2400" b="1" dirty="0" smtClean="0"/>
              <a:t>(Results/symptoms) suggest __. So, our DD is ___ (due to/a result of/because of ___ .)</a:t>
            </a:r>
          </a:p>
          <a:p>
            <a:pPr marL="0" indent="0">
              <a:buNone/>
            </a:pPr>
            <a:r>
              <a:rPr lang="en-CA" sz="2400" b="1" dirty="0">
                <a:solidFill>
                  <a:srgbClr val="00B0F0"/>
                </a:solidFill>
              </a:rPr>
              <a:t>O</a:t>
            </a:r>
            <a:r>
              <a:rPr lang="en-CA" sz="2400" b="1" dirty="0" smtClean="0">
                <a:solidFill>
                  <a:srgbClr val="00B0F0"/>
                </a:solidFill>
              </a:rPr>
              <a:t>ther considered diagnoses and negative diagnoses </a:t>
            </a:r>
          </a:p>
          <a:p>
            <a:pPr>
              <a:buFont typeface="Courier New" panose="02070309020205020404" pitchFamily="49" charset="0"/>
              <a:buChar char="o"/>
            </a:pPr>
            <a:r>
              <a:rPr lang="en-CA" sz="2400" b="1" dirty="0" smtClean="0"/>
              <a:t>We also consider(</a:t>
            </a:r>
            <a:r>
              <a:rPr lang="en-CA" sz="2400" b="1" dirty="0" err="1" smtClean="0"/>
              <a:t>ed</a:t>
            </a:r>
            <a:r>
              <a:rPr lang="en-CA" sz="2400" b="1" dirty="0" smtClean="0"/>
              <a:t>)__ but we ruled out ___ because of/due to ___.</a:t>
            </a:r>
          </a:p>
          <a:p>
            <a:pPr marL="0" indent="0">
              <a:buNone/>
            </a:pPr>
            <a:r>
              <a:rPr lang="en-CA" sz="2400" b="1" dirty="0" smtClean="0">
                <a:solidFill>
                  <a:srgbClr val="00B0F0"/>
                </a:solidFill>
              </a:rPr>
              <a:t>Conclusion</a:t>
            </a:r>
          </a:p>
          <a:p>
            <a:pPr>
              <a:buFont typeface="Courier New" panose="02070309020205020404" pitchFamily="49" charset="0"/>
              <a:buChar char="o"/>
            </a:pPr>
            <a:r>
              <a:rPr lang="en-CA" sz="2400" b="1" dirty="0" smtClean="0">
                <a:solidFill>
                  <a:schemeClr val="tx1"/>
                </a:solidFill>
              </a:rPr>
              <a:t>This is a patient with _____/The patient has ____.</a:t>
            </a:r>
          </a:p>
        </p:txBody>
      </p:sp>
    </p:spTree>
    <p:extLst>
      <p:ext uri="{BB962C8B-B14F-4D97-AF65-F5344CB8AC3E}">
        <p14:creationId xmlns:p14="http://schemas.microsoft.com/office/powerpoint/2010/main" val="168107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rgbClr val="00B0F0"/>
                </a:solidFill>
              </a:rPr>
              <a:t>Assessment &amp; </a:t>
            </a:r>
            <a:r>
              <a:rPr lang="en-CA" b="1" dirty="0" smtClean="0">
                <a:solidFill>
                  <a:srgbClr val="00B0F0"/>
                </a:solidFill>
              </a:rPr>
              <a:t>plan </a:t>
            </a:r>
            <a:r>
              <a:rPr lang="en-CA" b="1" dirty="0">
                <a:solidFill>
                  <a:srgbClr val="00B0F0"/>
                </a:solidFill>
              </a:rPr>
              <a:t>(including </a:t>
            </a:r>
            <a:r>
              <a:rPr lang="en-CA" b="1" dirty="0" smtClean="0">
                <a:solidFill>
                  <a:srgbClr val="00B0F0"/>
                </a:solidFill>
              </a:rPr>
              <a:t>risks</a:t>
            </a:r>
            <a:r>
              <a:rPr lang="en-CA" b="1" dirty="0">
                <a:solidFill>
                  <a:srgbClr val="00B0F0"/>
                </a:solidFill>
              </a:rPr>
              <a:t>)</a:t>
            </a:r>
            <a:r>
              <a:rPr lang="en-CA" b="1" dirty="0" smtClean="0">
                <a:solidFill>
                  <a:srgbClr val="00B0F0"/>
                </a:solidFill>
              </a:rPr>
              <a:t>, treatment, and follow-up</a:t>
            </a:r>
            <a:endParaRPr lang="en-CA" b="1" dirty="0">
              <a:solidFill>
                <a:srgbClr val="00B0F0"/>
              </a:solidFill>
            </a:endParaRPr>
          </a:p>
        </p:txBody>
      </p:sp>
      <p:sp>
        <p:nvSpPr>
          <p:cNvPr id="3" name="Content Placeholder 2"/>
          <p:cNvSpPr>
            <a:spLocks noGrp="1"/>
          </p:cNvSpPr>
          <p:nvPr>
            <p:ph idx="1"/>
          </p:nvPr>
        </p:nvSpPr>
        <p:spPr>
          <a:xfrm>
            <a:off x="2236125" y="2128059"/>
            <a:ext cx="9268488" cy="4347556"/>
          </a:xfrm>
        </p:spPr>
        <p:txBody>
          <a:bodyPr>
            <a:normAutofit/>
          </a:bodyPr>
          <a:lstStyle/>
          <a:p>
            <a:pPr>
              <a:buFont typeface="Courier New" panose="02070309020205020404" pitchFamily="49" charset="0"/>
              <a:buChar char="o"/>
            </a:pPr>
            <a:r>
              <a:rPr lang="en-CA" sz="2400" b="1" dirty="0"/>
              <a:t>We will </a:t>
            </a:r>
            <a:r>
              <a:rPr lang="en-CA" sz="2400" b="1" dirty="0" smtClean="0"/>
              <a:t>perform an __/assess the patient’s ___/ </a:t>
            </a:r>
            <a:r>
              <a:rPr lang="en-CA" sz="2400" b="1" dirty="0"/>
              <a:t>The patient will undergo ___</a:t>
            </a:r>
          </a:p>
          <a:p>
            <a:pPr>
              <a:buFont typeface="Courier New" panose="02070309020205020404" pitchFamily="49" charset="0"/>
              <a:buChar char="o"/>
            </a:pPr>
            <a:r>
              <a:rPr lang="en-CA" sz="2400" b="1" dirty="0" smtClean="0">
                <a:solidFill>
                  <a:schemeClr val="tx1"/>
                </a:solidFill>
              </a:rPr>
              <a:t>We </a:t>
            </a:r>
            <a:r>
              <a:rPr lang="en-CA" sz="2400" b="1" dirty="0">
                <a:solidFill>
                  <a:schemeClr val="tx1"/>
                </a:solidFill>
              </a:rPr>
              <a:t>are treating the patient with ___/The patient will receive ___ (depending upon ___)</a:t>
            </a:r>
          </a:p>
          <a:p>
            <a:pPr>
              <a:buFont typeface="Courier New" panose="02070309020205020404" pitchFamily="49" charset="0"/>
              <a:buChar char="o"/>
            </a:pPr>
            <a:r>
              <a:rPr lang="en-CA" sz="2400" b="1" dirty="0">
                <a:solidFill>
                  <a:schemeClr val="tx1"/>
                </a:solidFill>
              </a:rPr>
              <a:t>The plan </a:t>
            </a:r>
            <a:r>
              <a:rPr lang="en-CA" sz="2400" b="1" dirty="0" smtClean="0">
                <a:solidFill>
                  <a:schemeClr val="tx1"/>
                </a:solidFill>
              </a:rPr>
              <a:t>is to do </a:t>
            </a:r>
            <a:r>
              <a:rPr lang="en-CA" sz="2400" b="1" dirty="0">
                <a:solidFill>
                  <a:schemeClr val="tx1"/>
                </a:solidFill>
              </a:rPr>
              <a:t>__ (but there is a slight/high risk of </a:t>
            </a:r>
            <a:r>
              <a:rPr lang="en-CA" sz="2400" b="1" dirty="0" smtClean="0">
                <a:solidFill>
                  <a:schemeClr val="tx1"/>
                </a:solidFill>
              </a:rPr>
              <a:t>__.)</a:t>
            </a:r>
          </a:p>
          <a:p>
            <a:pPr marL="0" indent="0">
              <a:buNone/>
            </a:pPr>
            <a:endParaRPr lang="en-CA" sz="2400" b="1" dirty="0">
              <a:solidFill>
                <a:schemeClr val="tx1"/>
              </a:solidFill>
            </a:endParaRPr>
          </a:p>
          <a:p>
            <a:pPr>
              <a:buFont typeface="Courier New" panose="02070309020205020404" pitchFamily="49" charset="0"/>
              <a:buChar char="o"/>
            </a:pPr>
            <a:r>
              <a:rPr lang="en-CA" sz="2400" b="1" dirty="0" smtClean="0">
                <a:solidFill>
                  <a:srgbClr val="FF0000"/>
                </a:solidFill>
              </a:rPr>
              <a:t>___ </a:t>
            </a:r>
            <a:r>
              <a:rPr lang="en-CA" sz="2400" b="1" dirty="0">
                <a:solidFill>
                  <a:srgbClr val="FF0000"/>
                </a:solidFill>
              </a:rPr>
              <a:t>is/will be important in </a:t>
            </a:r>
            <a:r>
              <a:rPr lang="en-CA" sz="2400" b="1" dirty="0" smtClean="0">
                <a:solidFill>
                  <a:srgbClr val="FF0000"/>
                </a:solidFill>
              </a:rPr>
              <a:t>follow-up</a:t>
            </a:r>
          </a:p>
          <a:p>
            <a:pPr>
              <a:buFont typeface="Courier New" panose="02070309020205020404" pitchFamily="49" charset="0"/>
              <a:buChar char="o"/>
            </a:pPr>
            <a:r>
              <a:rPr lang="en-CA" sz="2400" b="1" dirty="0">
                <a:solidFill>
                  <a:srgbClr val="FF0000"/>
                </a:solidFill>
              </a:rPr>
              <a:t>The patient has been/will be treated by Dr. ___. The next consultation is ___.</a:t>
            </a:r>
          </a:p>
          <a:p>
            <a:pPr marL="0" indent="0">
              <a:buNone/>
            </a:pPr>
            <a:endParaRPr lang="en-CA" sz="2400" b="1" dirty="0"/>
          </a:p>
          <a:p>
            <a:pPr>
              <a:buFont typeface="Courier New" panose="02070309020205020404" pitchFamily="49" charset="0"/>
              <a:buChar char="o"/>
            </a:pPr>
            <a:endParaRPr lang="en-CA" sz="2400" b="1" dirty="0">
              <a:solidFill>
                <a:schemeClr val="tx1"/>
              </a:solidFill>
            </a:endParaRPr>
          </a:p>
          <a:p>
            <a:pPr marL="0" indent="0">
              <a:buNone/>
            </a:pPr>
            <a:endParaRPr lang="en-CA" sz="2400" dirty="0" smtClean="0"/>
          </a:p>
        </p:txBody>
      </p:sp>
    </p:spTree>
    <p:extLst>
      <p:ext uri="{BB962C8B-B14F-4D97-AF65-F5344CB8AC3E}">
        <p14:creationId xmlns:p14="http://schemas.microsoft.com/office/powerpoint/2010/main" val="144839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7321" y="324852"/>
            <a:ext cx="8911687" cy="1280890"/>
          </a:xfrm>
        </p:spPr>
        <p:txBody>
          <a:bodyPr/>
          <a:lstStyle/>
          <a:p>
            <a:r>
              <a:rPr lang="en-CA" b="1" dirty="0" smtClean="0"/>
              <a:t>Key or notable time-related phrases</a:t>
            </a:r>
            <a:endParaRPr lang="en-CA" b="1" dirty="0"/>
          </a:p>
        </p:txBody>
      </p:sp>
      <p:sp>
        <p:nvSpPr>
          <p:cNvPr id="3" name="Content Placeholder 2"/>
          <p:cNvSpPr>
            <a:spLocks noGrp="1"/>
          </p:cNvSpPr>
          <p:nvPr>
            <p:ph idx="1"/>
          </p:nvPr>
        </p:nvSpPr>
        <p:spPr>
          <a:xfrm>
            <a:off x="2007321" y="1393766"/>
            <a:ext cx="9164984" cy="5372793"/>
          </a:xfrm>
        </p:spPr>
        <p:txBody>
          <a:bodyPr>
            <a:normAutofit/>
          </a:bodyPr>
          <a:lstStyle/>
          <a:p>
            <a:r>
              <a:rPr lang="en-CA" sz="2400" b="1" dirty="0" smtClean="0"/>
              <a:t>Until __ days ago/for (duration)/since (onset)</a:t>
            </a:r>
          </a:p>
          <a:p>
            <a:r>
              <a:rPr lang="en-CA" sz="2400" b="1" dirty="0" smtClean="0"/>
              <a:t>Sudden vs. gradual (onset)</a:t>
            </a:r>
          </a:p>
          <a:p>
            <a:r>
              <a:rPr lang="en-CA" sz="2400" b="1" dirty="0" smtClean="0"/>
              <a:t>Over the past __ days</a:t>
            </a:r>
          </a:p>
          <a:p>
            <a:r>
              <a:rPr lang="en-CA" sz="2400" b="1" dirty="0" smtClean="0"/>
              <a:t>__ days after the initial visit</a:t>
            </a:r>
          </a:p>
          <a:p>
            <a:r>
              <a:rPr lang="en-CA" sz="2400" b="1" dirty="0" smtClean="0"/>
              <a:t>__ days prior to admission</a:t>
            </a:r>
          </a:p>
          <a:p>
            <a:r>
              <a:rPr lang="en-CA" sz="2400" b="1" dirty="0"/>
              <a:t>On admission</a:t>
            </a:r>
            <a:r>
              <a:rPr lang="en-CA" sz="2400" b="1" dirty="0" smtClean="0"/>
              <a:t>,…</a:t>
            </a:r>
          </a:p>
          <a:p>
            <a:r>
              <a:rPr lang="en-CA" sz="2400" b="1" dirty="0"/>
              <a:t>In the following hours/on the following </a:t>
            </a:r>
            <a:r>
              <a:rPr lang="en-CA" sz="2400" b="1" dirty="0" smtClean="0"/>
              <a:t>day</a:t>
            </a:r>
          </a:p>
          <a:p>
            <a:r>
              <a:rPr lang="en-CA" sz="2400" b="1" dirty="0" smtClean="0"/>
              <a:t>During the follow-up sessions…</a:t>
            </a:r>
          </a:p>
          <a:p>
            <a:r>
              <a:rPr lang="en-CA" sz="2400" b="1" dirty="0" smtClean="0"/>
              <a:t>She has vs. was vs. is (do)</a:t>
            </a:r>
            <a:r>
              <a:rPr lang="en-CA" sz="2400" b="1" dirty="0" err="1" smtClean="0"/>
              <a:t>ing</a:t>
            </a:r>
            <a:r>
              <a:rPr lang="en-CA" sz="2400" b="1" dirty="0" smtClean="0"/>
              <a:t>…</a:t>
            </a:r>
          </a:p>
        </p:txBody>
      </p:sp>
    </p:spTree>
    <p:extLst>
      <p:ext uri="{BB962C8B-B14F-4D97-AF65-F5344CB8AC3E}">
        <p14:creationId xmlns:p14="http://schemas.microsoft.com/office/powerpoint/2010/main" val="568557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Are there any items that should added, adjusted, deleted or fixed?</a:t>
            </a:r>
            <a:endParaRPr lang="en-CA" b="1" dirty="0"/>
          </a:p>
        </p:txBody>
      </p:sp>
      <p:sp>
        <p:nvSpPr>
          <p:cNvPr id="3" name="Content Placeholder 2"/>
          <p:cNvSpPr>
            <a:spLocks noGrp="1"/>
          </p:cNvSpPr>
          <p:nvPr>
            <p:ph idx="1"/>
          </p:nvPr>
        </p:nvSpPr>
        <p:spPr>
          <a:xfrm>
            <a:off x="2592924" y="1975657"/>
            <a:ext cx="8911687" cy="4533207"/>
          </a:xfrm>
        </p:spPr>
        <p:txBody>
          <a:bodyPr>
            <a:noAutofit/>
          </a:bodyPr>
          <a:lstStyle/>
          <a:p>
            <a:pPr marL="0" indent="0">
              <a:buNone/>
            </a:pPr>
            <a:r>
              <a:rPr lang="en-CA" b="1" dirty="0" smtClean="0"/>
              <a:t>Evaluation:</a:t>
            </a:r>
          </a:p>
          <a:p>
            <a:pPr>
              <a:buAutoNum type="arabicPeriod"/>
            </a:pPr>
            <a:r>
              <a:rPr lang="en-CA" b="1" dirty="0" smtClean="0"/>
              <a:t>Students, in pairs, give their invented case presentation to another student, who confirms and documents the data. This process is then carried out in reverse. The teacher monitors and collects the student data at the end (10-12 minutes in total)</a:t>
            </a:r>
          </a:p>
          <a:p>
            <a:pPr>
              <a:buAutoNum type="arabicPeriod"/>
            </a:pPr>
            <a:r>
              <a:rPr lang="en-CA" b="1" dirty="0" smtClean="0"/>
              <a:t>Teacher reports a clinical case and students are required to take down the data accurately (and, perhaps, confirm in speech)</a:t>
            </a:r>
            <a:endParaRPr lang="en-CA" b="1" dirty="0"/>
          </a:p>
          <a:p>
            <a:pPr marL="0" indent="0">
              <a:buNone/>
            </a:pPr>
            <a:r>
              <a:rPr lang="en-CA" b="1" dirty="0" smtClean="0">
                <a:solidFill>
                  <a:srgbClr val="FF0000"/>
                </a:solidFill>
              </a:rPr>
              <a:t>Evaluation rubric:</a:t>
            </a:r>
          </a:p>
          <a:p>
            <a:pPr marL="0" indent="0">
              <a:buNone/>
            </a:pPr>
            <a:r>
              <a:rPr lang="en-CA" b="1" dirty="0" smtClean="0">
                <a:solidFill>
                  <a:srgbClr val="FF0000"/>
                </a:solidFill>
              </a:rPr>
              <a:t>Speed</a:t>
            </a:r>
          </a:p>
          <a:p>
            <a:pPr marL="0" indent="0">
              <a:buNone/>
            </a:pPr>
            <a:r>
              <a:rPr lang="en-CA" b="1" dirty="0" smtClean="0">
                <a:solidFill>
                  <a:srgbClr val="FF0000"/>
                </a:solidFill>
              </a:rPr>
              <a:t>Pertinence of data</a:t>
            </a:r>
          </a:p>
          <a:p>
            <a:pPr marL="0" indent="0">
              <a:buNone/>
            </a:pPr>
            <a:r>
              <a:rPr lang="en-CA" b="1" dirty="0" smtClean="0">
                <a:solidFill>
                  <a:srgbClr val="FF0000"/>
                </a:solidFill>
              </a:rPr>
              <a:t>Accuracy/Thoroughness </a:t>
            </a:r>
          </a:p>
          <a:p>
            <a:pPr marL="0" indent="0">
              <a:buNone/>
            </a:pPr>
            <a:r>
              <a:rPr lang="en-CA" b="1" dirty="0" smtClean="0">
                <a:solidFill>
                  <a:srgbClr val="FF0000"/>
                </a:solidFill>
              </a:rPr>
              <a:t>Medical consistency (research may be necessary)</a:t>
            </a:r>
          </a:p>
          <a:p>
            <a:pPr marL="0" indent="0">
              <a:buNone/>
            </a:pPr>
            <a:r>
              <a:rPr lang="en-CA" b="1" dirty="0" smtClean="0">
                <a:solidFill>
                  <a:srgbClr val="FF0000"/>
                </a:solidFill>
              </a:rPr>
              <a:t>Use of accepted clinical language forms</a:t>
            </a:r>
            <a:endParaRPr lang="en-CA" b="1" dirty="0">
              <a:solidFill>
                <a:srgbClr val="FF0000"/>
              </a:solidFill>
            </a:endParaRPr>
          </a:p>
        </p:txBody>
      </p:sp>
    </p:spTree>
    <p:extLst>
      <p:ext uri="{BB962C8B-B14F-4D97-AF65-F5344CB8AC3E}">
        <p14:creationId xmlns:p14="http://schemas.microsoft.com/office/powerpoint/2010/main" val="424634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0577" y="1903615"/>
            <a:ext cx="5902682" cy="3192087"/>
          </a:xfrm>
        </p:spPr>
        <p:txBody>
          <a:bodyPr>
            <a:normAutofit/>
          </a:bodyPr>
          <a:lstStyle/>
          <a:p>
            <a:r>
              <a:rPr lang="en-CA" sz="4900" b="1" dirty="0" smtClean="0"/>
              <a:t>THANK YOU!</a:t>
            </a:r>
            <a:br>
              <a:rPr lang="en-CA" sz="4900" b="1" dirty="0" smtClean="0"/>
            </a:br>
            <a:r>
              <a:rPr lang="en-CA" sz="4800" dirty="0" smtClean="0"/>
              <a:t/>
            </a:r>
            <a:br>
              <a:rPr lang="en-CA" sz="4800" dirty="0" smtClean="0"/>
            </a:br>
            <a:r>
              <a:rPr lang="en-CA" sz="2700" b="1" dirty="0" smtClean="0">
                <a:solidFill>
                  <a:schemeClr val="tx1"/>
                </a:solidFill>
              </a:rPr>
              <a:t>mikeguest59@yahoo.ca</a:t>
            </a:r>
            <a:br>
              <a:rPr lang="en-CA" sz="2700" b="1" dirty="0" smtClean="0">
                <a:solidFill>
                  <a:schemeClr val="tx1"/>
                </a:solidFill>
              </a:rPr>
            </a:br>
            <a:r>
              <a:rPr lang="en-CA" sz="2700" b="1" dirty="0" smtClean="0">
                <a:solidFill>
                  <a:schemeClr val="tx1"/>
                </a:solidFill>
              </a:rPr>
              <a:t>michael@med.miyazaki-u.ac.jp</a:t>
            </a:r>
            <a:br>
              <a:rPr lang="en-CA" sz="2700" b="1" dirty="0" smtClean="0">
                <a:solidFill>
                  <a:schemeClr val="tx1"/>
                </a:solidFill>
              </a:rPr>
            </a:br>
            <a:endParaRPr lang="en-CA" sz="2700" b="1" dirty="0">
              <a:solidFill>
                <a:schemeClr val="tx1"/>
              </a:solidFill>
            </a:endParaRPr>
          </a:p>
        </p:txBody>
      </p:sp>
    </p:spTree>
    <p:extLst>
      <p:ext uri="{BB962C8B-B14F-4D97-AF65-F5344CB8AC3E}">
        <p14:creationId xmlns:p14="http://schemas.microsoft.com/office/powerpoint/2010/main" val="634489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1433" y="590859"/>
            <a:ext cx="8911687" cy="1280890"/>
          </a:xfrm>
        </p:spPr>
        <p:txBody>
          <a:bodyPr/>
          <a:lstStyle/>
          <a:p>
            <a:r>
              <a:rPr lang="en-CA" b="1" dirty="0" smtClean="0"/>
              <a:t>Clinical Case Presentation Scenarios:</a:t>
            </a:r>
            <a:br>
              <a:rPr lang="en-CA" b="1" dirty="0" smtClean="0"/>
            </a:br>
            <a:r>
              <a:rPr lang="en-CA" b="1" dirty="0" smtClean="0"/>
              <a:t>Where do they occur?</a:t>
            </a:r>
            <a:endParaRPr lang="en-CA" b="1" dirty="0"/>
          </a:p>
        </p:txBody>
      </p:sp>
      <p:sp>
        <p:nvSpPr>
          <p:cNvPr id="3" name="Content Placeholder 2"/>
          <p:cNvSpPr>
            <a:spLocks noGrp="1"/>
          </p:cNvSpPr>
          <p:nvPr>
            <p:ph idx="1"/>
          </p:nvPr>
        </p:nvSpPr>
        <p:spPr>
          <a:xfrm>
            <a:off x="2111433" y="2133600"/>
            <a:ext cx="9393179" cy="3718560"/>
          </a:xfrm>
        </p:spPr>
        <p:txBody>
          <a:bodyPr/>
          <a:lstStyle/>
          <a:p>
            <a:r>
              <a:rPr lang="en-CA" sz="2400" b="1" dirty="0" smtClean="0"/>
              <a:t>As part of a conference presentation</a:t>
            </a:r>
          </a:p>
          <a:p>
            <a:r>
              <a:rPr lang="en-CA" sz="2400" b="1" dirty="0" smtClean="0"/>
              <a:t>As Doctor-Doctor </a:t>
            </a:r>
            <a:r>
              <a:rPr lang="en-CA" sz="2400" b="1" dirty="0"/>
              <a:t>or </a:t>
            </a:r>
            <a:r>
              <a:rPr lang="en-CA" sz="2400" b="1" dirty="0" smtClean="0"/>
              <a:t>AHP-AHP workplace discourse</a:t>
            </a:r>
          </a:p>
          <a:p>
            <a:r>
              <a:rPr lang="en-CA" sz="2400" b="1" dirty="0" smtClean="0"/>
              <a:t>As an inter-departmental discussion/report/meeting</a:t>
            </a:r>
          </a:p>
          <a:p>
            <a:r>
              <a:rPr lang="en-CA" sz="2400" b="1" dirty="0" smtClean="0"/>
              <a:t>As training for OSCE/USMLE exams</a:t>
            </a:r>
          </a:p>
          <a:p>
            <a:pPr marL="0" indent="0">
              <a:buNone/>
            </a:pPr>
            <a:endParaRPr lang="en-CA"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0808" y="4156710"/>
            <a:ext cx="3117171" cy="2518674"/>
          </a:xfrm>
          <a:prstGeom prst="rect">
            <a:avLst/>
          </a:prstGeom>
        </p:spPr>
      </p:pic>
    </p:spTree>
    <p:extLst>
      <p:ext uri="{BB962C8B-B14F-4D97-AF65-F5344CB8AC3E}">
        <p14:creationId xmlns:p14="http://schemas.microsoft.com/office/powerpoint/2010/main" val="2395569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solidFill>
                  <a:srgbClr val="0070C0"/>
                </a:solidFill>
              </a:rPr>
              <a:t>Clinical case presentations are…</a:t>
            </a:r>
            <a:endParaRPr lang="en-CA" b="1" dirty="0">
              <a:solidFill>
                <a:srgbClr val="0070C0"/>
              </a:solidFill>
            </a:endParaRPr>
          </a:p>
        </p:txBody>
      </p:sp>
      <p:sp>
        <p:nvSpPr>
          <p:cNvPr id="3" name="Content Placeholder 2"/>
          <p:cNvSpPr>
            <a:spLocks noGrp="1"/>
          </p:cNvSpPr>
          <p:nvPr>
            <p:ph idx="1"/>
          </p:nvPr>
        </p:nvSpPr>
        <p:spPr>
          <a:xfrm>
            <a:off x="2240077" y="1543396"/>
            <a:ext cx="8915400" cy="3777622"/>
          </a:xfrm>
        </p:spPr>
        <p:txBody>
          <a:bodyPr>
            <a:normAutofit lnSpcReduction="10000"/>
          </a:bodyPr>
          <a:lstStyle/>
          <a:p>
            <a:pPr>
              <a:buAutoNum type="arabicPeriod"/>
            </a:pPr>
            <a:r>
              <a:rPr lang="en-CA" sz="2000" b="1" dirty="0" smtClean="0"/>
              <a:t>…primary examples of </a:t>
            </a:r>
            <a:r>
              <a:rPr lang="en-CA" sz="2000" b="1" u="sng" dirty="0" smtClean="0"/>
              <a:t>medical discou</a:t>
            </a:r>
            <a:r>
              <a:rPr lang="en-CA" sz="2000" b="1" dirty="0" smtClean="0"/>
              <a:t>rse (and, therefore, suited to teaching English for Medical Purposes – EMP)</a:t>
            </a:r>
          </a:p>
          <a:p>
            <a:pPr>
              <a:buAutoNum type="arabicPeriod"/>
            </a:pPr>
            <a:r>
              <a:rPr lang="en-CA" sz="2000" b="1" dirty="0" smtClean="0"/>
              <a:t>…an established, prototypical </a:t>
            </a:r>
            <a:r>
              <a:rPr lang="en-CA" sz="2000" b="1" u="sng" dirty="0" smtClean="0"/>
              <a:t>speech event </a:t>
            </a:r>
            <a:r>
              <a:rPr lang="en-CA" sz="2000" b="1" dirty="0" smtClean="0"/>
              <a:t>within the medical </a:t>
            </a:r>
            <a:r>
              <a:rPr lang="en-CA" sz="2000" b="1" u="sng" dirty="0" smtClean="0"/>
              <a:t>discourse community</a:t>
            </a:r>
          </a:p>
          <a:p>
            <a:pPr>
              <a:buAutoNum type="arabicPeriod"/>
            </a:pPr>
            <a:r>
              <a:rPr lang="en-CA" sz="2000" b="1" dirty="0" smtClean="0"/>
              <a:t>…forms that have a </a:t>
            </a:r>
            <a:r>
              <a:rPr lang="en-CA" sz="2000" b="1" u="sng" dirty="0" smtClean="0"/>
              <a:t>positive washback effect </a:t>
            </a:r>
            <a:r>
              <a:rPr lang="en-CA" sz="2000" b="1" dirty="0" smtClean="0"/>
              <a:t>on the learner’s first language and workplace</a:t>
            </a:r>
          </a:p>
          <a:p>
            <a:pPr>
              <a:buAutoNum type="arabicPeriod"/>
            </a:pPr>
            <a:r>
              <a:rPr lang="en-CA" sz="2000" b="1" dirty="0" smtClean="0"/>
              <a:t>Forms that have immediate practical applicability and value</a:t>
            </a:r>
          </a:p>
          <a:p>
            <a:pPr marL="0" indent="0">
              <a:buNone/>
            </a:pPr>
            <a:endParaRPr lang="en-CA" dirty="0"/>
          </a:p>
          <a:p>
            <a:pPr marL="0" indent="0">
              <a:buNone/>
            </a:pPr>
            <a:r>
              <a:rPr lang="en-CA" sz="2400" b="1" dirty="0" smtClean="0">
                <a:solidFill>
                  <a:srgbClr val="0070C0"/>
                </a:solidFill>
              </a:rPr>
              <a:t>That’s why they should be highlighted for and practiced among even the youngest medical students</a:t>
            </a:r>
          </a:p>
          <a:p>
            <a:pPr>
              <a:buAutoNum type="arabicPeriod"/>
            </a:pPr>
            <a:endParaRPr lang="en-CA" dirty="0"/>
          </a:p>
        </p:txBody>
      </p:sp>
    </p:spTree>
    <p:extLst>
      <p:ext uri="{BB962C8B-B14F-4D97-AF65-F5344CB8AC3E}">
        <p14:creationId xmlns:p14="http://schemas.microsoft.com/office/powerpoint/2010/main" val="1392381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6827" y="823615"/>
            <a:ext cx="8911687" cy="1280890"/>
          </a:xfrm>
        </p:spPr>
        <p:txBody>
          <a:bodyPr/>
          <a:lstStyle/>
          <a:p>
            <a:r>
              <a:rPr lang="en-CA" b="1" dirty="0" smtClean="0">
                <a:solidFill>
                  <a:schemeClr val="accent2"/>
                </a:solidFill>
              </a:rPr>
              <a:t>Key Factor #1: Pertinence</a:t>
            </a:r>
            <a:endParaRPr lang="en-CA" b="1" dirty="0">
              <a:solidFill>
                <a:schemeClr val="accent2"/>
              </a:solidFill>
            </a:endParaRPr>
          </a:p>
        </p:txBody>
      </p:sp>
      <p:sp>
        <p:nvSpPr>
          <p:cNvPr id="3" name="Content Placeholder 2"/>
          <p:cNvSpPr>
            <a:spLocks noGrp="1"/>
          </p:cNvSpPr>
          <p:nvPr>
            <p:ph idx="1"/>
          </p:nvPr>
        </p:nvSpPr>
        <p:spPr>
          <a:xfrm>
            <a:off x="2061556" y="1693024"/>
            <a:ext cx="10130443" cy="5023659"/>
          </a:xfrm>
        </p:spPr>
        <p:txBody>
          <a:bodyPr>
            <a:normAutofit fontScale="77500" lnSpcReduction="20000"/>
          </a:bodyPr>
          <a:lstStyle/>
          <a:p>
            <a:r>
              <a:rPr lang="en-CA" sz="2600" b="1" dirty="0" smtClean="0"/>
              <a:t>What does the doctor/AHP need or want to know?</a:t>
            </a:r>
          </a:p>
          <a:p>
            <a:r>
              <a:rPr lang="en-CA" sz="2600" b="1" dirty="0" smtClean="0"/>
              <a:t>What are the case priorities? </a:t>
            </a:r>
          </a:p>
          <a:p>
            <a:r>
              <a:rPr lang="en-CA" sz="2600" b="1" dirty="0" smtClean="0"/>
              <a:t>What was/is necessary for clinical decision-making?</a:t>
            </a:r>
          </a:p>
          <a:p>
            <a:pPr marL="0" indent="0">
              <a:buNone/>
            </a:pPr>
            <a:endParaRPr lang="en-CA" dirty="0" smtClean="0"/>
          </a:p>
          <a:p>
            <a:pPr marL="0" indent="0">
              <a:buNone/>
            </a:pPr>
            <a:r>
              <a:rPr lang="en-CA" sz="4000" b="1" dirty="0">
                <a:solidFill>
                  <a:schemeClr val="accent2"/>
                </a:solidFill>
              </a:rPr>
              <a:t>Key Factor #2: </a:t>
            </a:r>
            <a:r>
              <a:rPr lang="en-CA" sz="4000" b="1" dirty="0" smtClean="0">
                <a:solidFill>
                  <a:schemeClr val="accent2"/>
                </a:solidFill>
              </a:rPr>
              <a:t>Speed</a:t>
            </a:r>
          </a:p>
          <a:p>
            <a:pPr>
              <a:buFont typeface="Wingdings" panose="05000000000000000000" pitchFamily="2" charset="2"/>
              <a:buChar char="§"/>
            </a:pPr>
            <a:r>
              <a:rPr lang="en-CA" sz="2600" b="1" dirty="0" smtClean="0">
                <a:solidFill>
                  <a:schemeClr val="tx1"/>
                </a:solidFill>
              </a:rPr>
              <a:t>Which abbreviations/ellipsis can or should be used in speech?</a:t>
            </a:r>
          </a:p>
          <a:p>
            <a:pPr>
              <a:buFont typeface="Wingdings" panose="05000000000000000000" pitchFamily="2" charset="2"/>
              <a:buChar char="§"/>
            </a:pPr>
            <a:r>
              <a:rPr lang="en-CA" sz="2600" b="1" dirty="0" smtClean="0">
                <a:solidFill>
                  <a:schemeClr val="tx1"/>
                </a:solidFill>
              </a:rPr>
              <a:t>What data can be safely omitted?</a:t>
            </a:r>
          </a:p>
          <a:p>
            <a:pPr marL="0" indent="0">
              <a:buNone/>
            </a:pPr>
            <a:endParaRPr lang="en-CA" sz="2000" dirty="0" smtClean="0">
              <a:solidFill>
                <a:schemeClr val="tx1"/>
              </a:solidFill>
            </a:endParaRPr>
          </a:p>
          <a:p>
            <a:pPr marL="0" indent="0">
              <a:buNone/>
            </a:pPr>
            <a:r>
              <a:rPr lang="en-CA" sz="4000" b="1" dirty="0">
                <a:solidFill>
                  <a:schemeClr val="accent2"/>
                </a:solidFill>
              </a:rPr>
              <a:t>Key Factor #3: </a:t>
            </a:r>
            <a:r>
              <a:rPr lang="en-CA" sz="4000" b="1" dirty="0" smtClean="0">
                <a:solidFill>
                  <a:schemeClr val="accent2"/>
                </a:solidFill>
              </a:rPr>
              <a:t>Accuracy</a:t>
            </a:r>
          </a:p>
          <a:p>
            <a:pPr marL="0" indent="0">
              <a:buNone/>
            </a:pPr>
            <a:r>
              <a:rPr lang="en-CA" sz="4000" b="1" dirty="0" smtClean="0">
                <a:solidFill>
                  <a:schemeClr val="accent2"/>
                </a:solidFill>
              </a:rPr>
              <a:t>Key Factor #4: Completeness</a:t>
            </a:r>
          </a:p>
          <a:p>
            <a:pPr marL="0" indent="0">
              <a:buNone/>
            </a:pPr>
            <a:r>
              <a:rPr lang="en-CA" sz="4000" b="1" dirty="0" smtClean="0">
                <a:solidFill>
                  <a:schemeClr val="accent2"/>
                </a:solidFill>
              </a:rPr>
              <a:t>Key Factor #5: Use of standardized language forms</a:t>
            </a:r>
          </a:p>
        </p:txBody>
      </p:sp>
    </p:spTree>
    <p:extLst>
      <p:ext uri="{BB962C8B-B14F-4D97-AF65-F5344CB8AC3E}">
        <p14:creationId xmlns:p14="http://schemas.microsoft.com/office/powerpoint/2010/main" val="221225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Standard categories included in a case presentation:</a:t>
            </a:r>
            <a:endParaRPr lang="en-CA" b="1" dirty="0"/>
          </a:p>
        </p:txBody>
      </p:sp>
      <p:sp>
        <p:nvSpPr>
          <p:cNvPr id="3" name="Content Placeholder 2"/>
          <p:cNvSpPr>
            <a:spLocks noGrp="1"/>
          </p:cNvSpPr>
          <p:nvPr>
            <p:ph idx="1"/>
          </p:nvPr>
        </p:nvSpPr>
        <p:spPr>
          <a:xfrm>
            <a:off x="2592925" y="1905000"/>
            <a:ext cx="8757661" cy="4859055"/>
          </a:xfrm>
        </p:spPr>
        <p:txBody>
          <a:bodyPr>
            <a:normAutofit fontScale="62500" lnSpcReduction="20000"/>
          </a:bodyPr>
          <a:lstStyle/>
          <a:p>
            <a:r>
              <a:rPr lang="en-CA" sz="2600" b="1" i="1" dirty="0" smtClean="0">
                <a:solidFill>
                  <a:schemeClr val="accent5">
                    <a:lumMod val="75000"/>
                  </a:schemeClr>
                </a:solidFill>
              </a:rPr>
              <a:t>ID (basic patient data)</a:t>
            </a:r>
          </a:p>
          <a:p>
            <a:r>
              <a:rPr lang="en-CA" sz="2600" b="1" i="1" dirty="0" smtClean="0"/>
              <a:t>Chief Complaint</a:t>
            </a:r>
          </a:p>
          <a:p>
            <a:r>
              <a:rPr lang="en-CA" sz="2600" b="1" i="1" dirty="0" smtClean="0"/>
              <a:t>HPI (</a:t>
            </a:r>
            <a:r>
              <a:rPr lang="en-CA" sz="2600" b="1" i="1" u="sng" dirty="0" smtClean="0"/>
              <a:t>OPQRST</a:t>
            </a:r>
            <a:r>
              <a:rPr lang="en-CA" sz="2600" b="1" i="1" dirty="0"/>
              <a:t> +</a:t>
            </a:r>
            <a:r>
              <a:rPr lang="en-CA" sz="2600" b="1" i="1" dirty="0" smtClean="0"/>
              <a:t> associated symptoms, risk factors/complications)</a:t>
            </a:r>
          </a:p>
          <a:p>
            <a:r>
              <a:rPr lang="en-CA" sz="2600" b="1" i="1" dirty="0" smtClean="0"/>
              <a:t>PMH (</a:t>
            </a:r>
            <a:r>
              <a:rPr lang="en-CA" sz="2600" b="1" i="1" dirty="0" err="1" smtClean="0"/>
              <a:t>inc.</a:t>
            </a:r>
            <a:r>
              <a:rPr lang="en-CA" sz="2600" b="1" i="1" dirty="0" smtClean="0"/>
              <a:t> surgeries, hospitalizations, underlying conditions, injuries)</a:t>
            </a:r>
          </a:p>
          <a:p>
            <a:r>
              <a:rPr lang="en-CA" sz="2600" b="1" i="1" dirty="0" smtClean="0"/>
              <a:t>Current medications/allergies/treatments</a:t>
            </a:r>
          </a:p>
          <a:p>
            <a:r>
              <a:rPr lang="en-CA" sz="2600" b="1" i="1" dirty="0" smtClean="0">
                <a:solidFill>
                  <a:srgbClr val="FF0000"/>
                </a:solidFill>
              </a:rPr>
              <a:t>Family History</a:t>
            </a:r>
          </a:p>
          <a:p>
            <a:r>
              <a:rPr lang="en-CA" sz="2600" b="1" i="1" dirty="0" smtClean="0">
                <a:solidFill>
                  <a:srgbClr val="FF0000"/>
                </a:solidFill>
              </a:rPr>
              <a:t>Social History</a:t>
            </a:r>
          </a:p>
          <a:p>
            <a:r>
              <a:rPr lang="en-CA" sz="2600" b="1" i="1" dirty="0" smtClean="0">
                <a:solidFill>
                  <a:srgbClr val="00B050"/>
                </a:solidFill>
              </a:rPr>
              <a:t>Physical Examinations (</a:t>
            </a:r>
            <a:r>
              <a:rPr lang="en-CA" sz="2600" b="1" i="1" dirty="0" err="1" smtClean="0">
                <a:solidFill>
                  <a:srgbClr val="00B050"/>
                </a:solidFill>
              </a:rPr>
              <a:t>inc.</a:t>
            </a:r>
            <a:r>
              <a:rPr lang="en-CA" sz="2600" b="1" i="1" dirty="0" smtClean="0">
                <a:solidFill>
                  <a:srgbClr val="00B050"/>
                </a:solidFill>
              </a:rPr>
              <a:t> vital signs, review of systems, possibly </a:t>
            </a:r>
            <a:r>
              <a:rPr lang="en-CA" sz="2600" b="1" i="1" dirty="0" err="1" smtClean="0">
                <a:solidFill>
                  <a:srgbClr val="00B050"/>
                </a:solidFill>
              </a:rPr>
              <a:t>Ht</a:t>
            </a:r>
            <a:r>
              <a:rPr lang="en-CA" sz="2600" b="1" i="1" dirty="0" smtClean="0">
                <a:solidFill>
                  <a:srgbClr val="00B050"/>
                </a:solidFill>
              </a:rPr>
              <a:t>/</a:t>
            </a:r>
            <a:r>
              <a:rPr lang="en-CA" sz="2600" b="1" i="1" dirty="0" err="1">
                <a:solidFill>
                  <a:srgbClr val="00B050"/>
                </a:solidFill>
              </a:rPr>
              <a:t>W</a:t>
            </a:r>
            <a:r>
              <a:rPr lang="en-CA" sz="2600" b="1" i="1" dirty="0" err="1" smtClean="0">
                <a:solidFill>
                  <a:srgbClr val="00B050"/>
                </a:solidFill>
              </a:rPr>
              <a:t>t</a:t>
            </a:r>
            <a:r>
              <a:rPr lang="en-CA" sz="2600" b="1" i="1" dirty="0" smtClean="0">
                <a:solidFill>
                  <a:srgbClr val="00B050"/>
                </a:solidFill>
              </a:rPr>
              <a:t>/BMI)</a:t>
            </a:r>
          </a:p>
          <a:p>
            <a:r>
              <a:rPr lang="en-CA" sz="2600" b="1" i="1" dirty="0" smtClean="0">
                <a:solidFill>
                  <a:srgbClr val="00B050"/>
                </a:solidFill>
              </a:rPr>
              <a:t>Investigations (lab/imaging/biopsy etc.)</a:t>
            </a:r>
            <a:endParaRPr lang="en-CA" sz="2600" b="1" dirty="0" smtClean="0">
              <a:solidFill>
                <a:srgbClr val="00B050"/>
              </a:solidFill>
            </a:endParaRPr>
          </a:p>
          <a:p>
            <a:r>
              <a:rPr lang="en-CA" sz="2600" b="1" i="1" dirty="0" smtClean="0">
                <a:solidFill>
                  <a:srgbClr val="FFC000"/>
                </a:solidFill>
              </a:rPr>
              <a:t>Summary</a:t>
            </a:r>
          </a:p>
          <a:p>
            <a:r>
              <a:rPr lang="en-CA" sz="2600" b="1" i="1" dirty="0" smtClean="0">
                <a:solidFill>
                  <a:srgbClr val="0070C0"/>
                </a:solidFill>
              </a:rPr>
              <a:t>Differential/provisional diagnoses</a:t>
            </a:r>
          </a:p>
          <a:p>
            <a:r>
              <a:rPr lang="en-CA" sz="2600" b="1" i="1" dirty="0" smtClean="0">
                <a:solidFill>
                  <a:srgbClr val="0070C0"/>
                </a:solidFill>
              </a:rPr>
              <a:t>Assessment and treatment/management plan </a:t>
            </a:r>
          </a:p>
          <a:p>
            <a:r>
              <a:rPr lang="en-CA" sz="2600" b="1" i="1" dirty="0" smtClean="0">
                <a:solidFill>
                  <a:srgbClr val="0070C0"/>
                </a:solidFill>
              </a:rPr>
              <a:t>Follow-up</a:t>
            </a:r>
          </a:p>
          <a:p>
            <a:r>
              <a:rPr lang="en-CA" sz="2600" b="1" i="1" dirty="0" smtClean="0">
                <a:solidFill>
                  <a:srgbClr val="0070C0"/>
                </a:solidFill>
              </a:rPr>
              <a:t>Treatment successes/failures/adherence</a:t>
            </a:r>
            <a:endParaRPr lang="en-CA" dirty="0"/>
          </a:p>
        </p:txBody>
      </p:sp>
    </p:spTree>
    <p:extLst>
      <p:ext uri="{BB962C8B-B14F-4D97-AF65-F5344CB8AC3E}">
        <p14:creationId xmlns:p14="http://schemas.microsoft.com/office/powerpoint/2010/main" val="1655390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3985" y="315885"/>
            <a:ext cx="10199717" cy="1589116"/>
          </a:xfrm>
        </p:spPr>
        <p:txBody>
          <a:bodyPr>
            <a:normAutofit/>
          </a:bodyPr>
          <a:lstStyle/>
          <a:p>
            <a:r>
              <a:rPr lang="en-CA" b="1" dirty="0" smtClean="0"/>
              <a:t>Steps to teaching clinical case presentations</a:t>
            </a:r>
            <a:endParaRPr lang="en-CA" b="1" dirty="0"/>
          </a:p>
        </p:txBody>
      </p:sp>
      <p:sp>
        <p:nvSpPr>
          <p:cNvPr id="3" name="Content Placeholder 2"/>
          <p:cNvSpPr>
            <a:spLocks noGrp="1"/>
          </p:cNvSpPr>
          <p:nvPr>
            <p:ph idx="1"/>
          </p:nvPr>
        </p:nvSpPr>
        <p:spPr>
          <a:xfrm>
            <a:off x="1562792" y="1451955"/>
            <a:ext cx="10141527" cy="3768437"/>
          </a:xfrm>
        </p:spPr>
        <p:txBody>
          <a:bodyPr/>
          <a:lstStyle/>
          <a:p>
            <a:pPr>
              <a:buAutoNum type="arabicPeriod"/>
            </a:pPr>
            <a:r>
              <a:rPr lang="en-CA" sz="2800" b="1" dirty="0" smtClean="0"/>
              <a:t>Authentic </a:t>
            </a:r>
            <a:r>
              <a:rPr lang="en-CA" sz="2800" b="1" dirty="0"/>
              <a:t>case profiles can </a:t>
            </a:r>
            <a:r>
              <a:rPr lang="en-CA" sz="2800" b="1" dirty="0" smtClean="0"/>
              <a:t>initially be used by the teacher </a:t>
            </a:r>
            <a:r>
              <a:rPr lang="en-CA" sz="2800" b="1" dirty="0"/>
              <a:t>to </a:t>
            </a:r>
            <a:r>
              <a:rPr lang="en-CA" sz="2800" b="1" dirty="0" smtClean="0"/>
              <a:t>illustrate the process</a:t>
            </a:r>
          </a:p>
          <a:p>
            <a:pPr>
              <a:buFont typeface="Wingdings 3" charset="2"/>
              <a:buAutoNum type="arabicPeriod"/>
            </a:pPr>
            <a:r>
              <a:rPr lang="en-CA" sz="2800" b="1" dirty="0"/>
              <a:t>Lists of </a:t>
            </a:r>
            <a:r>
              <a:rPr lang="en-CA" sz="2800" b="1" dirty="0" smtClean="0"/>
              <a:t>typical </a:t>
            </a:r>
            <a:r>
              <a:rPr lang="en-CA" sz="2800" b="1" dirty="0"/>
              <a:t>response items can be generated by teachers, clinicians, </a:t>
            </a:r>
            <a:r>
              <a:rPr lang="en-CA" sz="2800" b="1" i="1" dirty="0"/>
              <a:t>and</a:t>
            </a:r>
            <a:r>
              <a:rPr lang="en-CA" sz="2800" b="1" dirty="0"/>
              <a:t> </a:t>
            </a:r>
            <a:r>
              <a:rPr lang="en-CA" sz="2800" b="1" dirty="0" smtClean="0"/>
              <a:t>students</a:t>
            </a:r>
          </a:p>
          <a:p>
            <a:pPr>
              <a:buAutoNum type="arabicPeriod"/>
            </a:pPr>
            <a:r>
              <a:rPr lang="en-CA" sz="2800" b="1" dirty="0"/>
              <a:t>Students </a:t>
            </a:r>
            <a:r>
              <a:rPr lang="en-CA" sz="2800" b="1" dirty="0" smtClean="0"/>
              <a:t>can then gradually develop </a:t>
            </a:r>
            <a:r>
              <a:rPr lang="en-CA" sz="2800" b="1" dirty="0"/>
              <a:t>their own </a:t>
            </a:r>
            <a:r>
              <a:rPr lang="en-CA" sz="2800" b="1" dirty="0" smtClean="0"/>
              <a:t>‘invented’ clinical </a:t>
            </a:r>
            <a:r>
              <a:rPr lang="en-CA" sz="2800" b="1" dirty="0"/>
              <a:t>case </a:t>
            </a:r>
            <a:r>
              <a:rPr lang="en-CA" sz="2800" b="1" dirty="0" smtClean="0"/>
              <a:t>profiles (later evaluated)</a:t>
            </a:r>
          </a:p>
          <a:p>
            <a:pPr>
              <a:buAutoNum type="arabicPeriod"/>
            </a:pPr>
            <a:endParaRPr lang="en-CA" dirty="0"/>
          </a:p>
        </p:txBody>
      </p:sp>
    </p:spTree>
    <p:extLst>
      <p:ext uri="{BB962C8B-B14F-4D97-AF65-F5344CB8AC3E}">
        <p14:creationId xmlns:p14="http://schemas.microsoft.com/office/powerpoint/2010/main" val="174671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Sample case data: ID/CC/HPI</a:t>
            </a:r>
            <a:endParaRPr lang="en-CA" b="1" dirty="0"/>
          </a:p>
        </p:txBody>
      </p:sp>
      <p:sp>
        <p:nvSpPr>
          <p:cNvPr id="3" name="Content Placeholder 2"/>
          <p:cNvSpPr>
            <a:spLocks noGrp="1"/>
          </p:cNvSpPr>
          <p:nvPr>
            <p:ph idx="1"/>
          </p:nvPr>
        </p:nvSpPr>
        <p:spPr>
          <a:xfrm>
            <a:off x="1363287" y="1587730"/>
            <a:ext cx="10141325" cy="5353397"/>
          </a:xfrm>
        </p:spPr>
        <p:txBody>
          <a:bodyPr>
            <a:normAutofit/>
          </a:bodyPr>
          <a:lstStyle/>
          <a:p>
            <a:pPr marL="0" indent="0">
              <a:buNone/>
            </a:pPr>
            <a:r>
              <a:rPr lang="en-CA" sz="2400" b="1" dirty="0" smtClean="0"/>
              <a:t>1. ID: Name, age, sex, occupation </a:t>
            </a:r>
          </a:p>
          <a:p>
            <a:pPr marL="0" indent="0">
              <a:buNone/>
            </a:pPr>
            <a:r>
              <a:rPr lang="en-CA" sz="2400" b="1" dirty="0" smtClean="0"/>
              <a:t>“The patient was a (name), a (age)(sex)(occupation)”</a:t>
            </a:r>
          </a:p>
          <a:p>
            <a:pPr marL="0" indent="0">
              <a:buNone/>
            </a:pPr>
            <a:r>
              <a:rPr lang="en-CA" sz="2400" b="1" dirty="0" smtClean="0">
                <a:solidFill>
                  <a:schemeClr val="tx1"/>
                </a:solidFill>
              </a:rPr>
              <a:t>2. Chief complaint and duration </a:t>
            </a:r>
          </a:p>
          <a:p>
            <a:pPr marL="0" indent="0">
              <a:buNone/>
            </a:pPr>
            <a:r>
              <a:rPr lang="en-CA" sz="2400" b="1" dirty="0" smtClean="0">
                <a:solidFill>
                  <a:schemeClr val="tx1"/>
                </a:solidFill>
              </a:rPr>
              <a:t>“who presented with (CC) of </a:t>
            </a:r>
            <a:r>
              <a:rPr lang="en-CA" sz="2400" b="1" u="sng" dirty="0" smtClean="0">
                <a:solidFill>
                  <a:schemeClr val="tx1"/>
                </a:solidFill>
              </a:rPr>
              <a:t>x</a:t>
            </a:r>
            <a:r>
              <a:rPr lang="en-CA" sz="2400" b="1" dirty="0" smtClean="0">
                <a:solidFill>
                  <a:schemeClr val="tx1"/>
                </a:solidFill>
              </a:rPr>
              <a:t> duration” </a:t>
            </a:r>
          </a:p>
          <a:p>
            <a:pPr marL="0" indent="0">
              <a:buNone/>
            </a:pPr>
            <a:r>
              <a:rPr lang="en-CA" sz="2400" b="1" dirty="0" smtClean="0">
                <a:solidFill>
                  <a:schemeClr val="tx1"/>
                </a:solidFill>
              </a:rPr>
              <a:t>3. Explain HPI following the ‘OPQRST’ method:</a:t>
            </a:r>
          </a:p>
          <a:p>
            <a:pPr marL="0" indent="0">
              <a:buNone/>
            </a:pPr>
            <a:r>
              <a:rPr lang="en-CA" sz="2400" b="1" dirty="0" smtClean="0">
                <a:solidFill>
                  <a:srgbClr val="0070C0"/>
                </a:solidFill>
              </a:rPr>
              <a:t>Onset, Provoking factors, Quality, Region/Radiation, Severity, Time (frequency, length per episode, occurrence patterns)</a:t>
            </a:r>
          </a:p>
          <a:p>
            <a:pPr marL="0" indent="0">
              <a:buNone/>
            </a:pPr>
            <a:r>
              <a:rPr lang="en-CA" sz="2400" b="1" i="1" dirty="0" smtClean="0">
                <a:solidFill>
                  <a:schemeClr val="tx1"/>
                </a:solidFill>
              </a:rPr>
              <a:t>Explain these in order of pertinence, plus any </a:t>
            </a:r>
            <a:r>
              <a:rPr lang="en-CA" sz="2400" b="1" i="1" dirty="0" smtClean="0">
                <a:solidFill>
                  <a:srgbClr val="0070C0"/>
                </a:solidFill>
              </a:rPr>
              <a:t>associated symptoms, complications, and/or risk factors:</a:t>
            </a:r>
          </a:p>
          <a:p>
            <a:pPr marL="0" indent="0">
              <a:buNone/>
            </a:pPr>
            <a:r>
              <a:rPr lang="en-CA" sz="2400" b="1" i="1" dirty="0" smtClean="0">
                <a:solidFill>
                  <a:schemeClr val="tx1"/>
                </a:solidFill>
              </a:rPr>
              <a:t>“She also complained of/mentioned X. Complications/risk factors include X.”</a:t>
            </a:r>
          </a:p>
          <a:p>
            <a:pPr marL="0" indent="0">
              <a:buNone/>
            </a:pPr>
            <a:endParaRPr lang="en-CA" dirty="0"/>
          </a:p>
        </p:txBody>
      </p:sp>
    </p:spTree>
    <p:extLst>
      <p:ext uri="{BB962C8B-B14F-4D97-AF65-F5344CB8AC3E}">
        <p14:creationId xmlns:p14="http://schemas.microsoft.com/office/powerpoint/2010/main" val="238187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607" y="299258"/>
            <a:ext cx="10482349" cy="1620981"/>
          </a:xfrm>
        </p:spPr>
        <p:txBody>
          <a:bodyPr>
            <a:normAutofit fontScale="90000"/>
          </a:bodyPr>
          <a:lstStyle/>
          <a:p>
            <a:r>
              <a:rPr lang="en-CA" b="1" dirty="0" smtClean="0"/>
              <a:t>Past Medical History (PMH):</a:t>
            </a:r>
            <a:br>
              <a:rPr lang="en-CA" b="1" dirty="0" smtClean="0"/>
            </a:br>
            <a:r>
              <a:rPr lang="en-CA" sz="3100" b="1" dirty="0" smtClean="0"/>
              <a:t>Including chronic/underlying conditions, hospitalizations, surgeries, major injuries/traumas, ongoing treatments</a:t>
            </a:r>
            <a:r>
              <a:rPr lang="en-CA" b="1" dirty="0" smtClean="0"/>
              <a:t/>
            </a:r>
            <a:br>
              <a:rPr lang="en-CA" b="1" dirty="0" smtClean="0"/>
            </a:br>
            <a:endParaRPr lang="en-CA" b="1" dirty="0"/>
          </a:p>
        </p:txBody>
      </p:sp>
      <p:sp>
        <p:nvSpPr>
          <p:cNvPr id="3" name="Content Placeholder 2"/>
          <p:cNvSpPr>
            <a:spLocks noGrp="1"/>
          </p:cNvSpPr>
          <p:nvPr>
            <p:ph idx="1"/>
          </p:nvPr>
        </p:nvSpPr>
        <p:spPr>
          <a:xfrm>
            <a:off x="1753985" y="2133600"/>
            <a:ext cx="9750627" cy="3726873"/>
          </a:xfrm>
        </p:spPr>
        <p:txBody>
          <a:bodyPr>
            <a:normAutofit fontScale="85000" lnSpcReduction="20000"/>
          </a:bodyPr>
          <a:lstStyle/>
          <a:p>
            <a:pPr marL="0" indent="0">
              <a:buNone/>
            </a:pPr>
            <a:r>
              <a:rPr lang="en-CA" sz="3800" b="1" u="sng" dirty="0" smtClean="0"/>
              <a:t>‘Her </a:t>
            </a:r>
            <a:r>
              <a:rPr lang="en-CA" sz="3800" b="1" u="sng" dirty="0"/>
              <a:t>PMH is significant for</a:t>
            </a:r>
            <a:r>
              <a:rPr lang="en-CA" sz="3800" b="1" u="sng" dirty="0" smtClean="0"/>
              <a:t>…’</a:t>
            </a:r>
            <a:endParaRPr lang="en-CA" sz="3800" b="1" dirty="0" smtClean="0"/>
          </a:p>
          <a:p>
            <a:r>
              <a:rPr lang="en-CA" sz="2800" dirty="0" smtClean="0"/>
              <a:t> </a:t>
            </a:r>
            <a:r>
              <a:rPr lang="en-CA" sz="2800" b="1" dirty="0" smtClean="0"/>
              <a:t>At age __ she was treated/hospitalized for __</a:t>
            </a:r>
          </a:p>
          <a:p>
            <a:r>
              <a:rPr lang="en-CA" sz="2800" b="1" dirty="0" smtClean="0"/>
              <a:t>…was/has been diagnosed with __</a:t>
            </a:r>
          </a:p>
          <a:p>
            <a:r>
              <a:rPr lang="en-CA" sz="2800" b="1" dirty="0" smtClean="0"/>
              <a:t>She has X/is suffering from chronic __</a:t>
            </a:r>
          </a:p>
          <a:p>
            <a:pPr marL="0" indent="0">
              <a:buNone/>
            </a:pPr>
            <a:endParaRPr lang="en-CA" sz="2800" b="1" dirty="0" smtClean="0"/>
          </a:p>
          <a:p>
            <a:pPr marL="0" indent="0">
              <a:buNone/>
            </a:pPr>
            <a:r>
              <a:rPr lang="en-CA" sz="3800" b="1" dirty="0" smtClean="0">
                <a:solidFill>
                  <a:schemeClr val="tx1"/>
                </a:solidFill>
              </a:rPr>
              <a:t>Current medications/allergies/treatments</a:t>
            </a:r>
            <a:endParaRPr lang="en-CA" sz="3800" b="1" dirty="0">
              <a:solidFill>
                <a:schemeClr val="tx1"/>
              </a:solidFill>
            </a:endParaRPr>
          </a:p>
          <a:p>
            <a:r>
              <a:rPr lang="en-CA" sz="2800" b="1" dirty="0"/>
              <a:t>She is currently taking/being prescribed </a:t>
            </a:r>
            <a:r>
              <a:rPr lang="en-CA" sz="2800" b="1" dirty="0" smtClean="0"/>
              <a:t>_/being treated for __</a:t>
            </a:r>
            <a:endParaRPr lang="en-CA" sz="2800" b="1" dirty="0"/>
          </a:p>
          <a:p>
            <a:r>
              <a:rPr lang="en-CA" sz="2800" b="1" dirty="0"/>
              <a:t>She is allergic to </a:t>
            </a:r>
            <a:r>
              <a:rPr lang="en-CA" sz="2800" b="1" dirty="0" smtClean="0"/>
              <a:t>_</a:t>
            </a:r>
            <a:endParaRPr lang="en-CA" sz="2800" b="1" dirty="0"/>
          </a:p>
          <a:p>
            <a:pPr marL="0" indent="0">
              <a:buNone/>
            </a:pPr>
            <a:endParaRPr lang="en-CA" sz="2800" dirty="0"/>
          </a:p>
        </p:txBody>
      </p:sp>
    </p:spTree>
    <p:extLst>
      <p:ext uri="{BB962C8B-B14F-4D97-AF65-F5344CB8AC3E}">
        <p14:creationId xmlns:p14="http://schemas.microsoft.com/office/powerpoint/2010/main" val="194899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250" y="349225"/>
            <a:ext cx="8911687" cy="1280890"/>
          </a:xfrm>
        </p:spPr>
        <p:txBody>
          <a:bodyPr>
            <a:normAutofit fontScale="90000"/>
          </a:bodyPr>
          <a:lstStyle/>
          <a:p>
            <a:r>
              <a:rPr lang="en-CA" b="1" dirty="0" smtClean="0"/>
              <a:t>Family history and Social history:</a:t>
            </a:r>
            <a:br>
              <a:rPr lang="en-CA" b="1" dirty="0" smtClean="0"/>
            </a:br>
            <a:r>
              <a:rPr lang="en-CA" sz="2700" b="1" dirty="0" smtClean="0"/>
              <a:t>Congenital diseases/conditions, alcohol, smoking, drugs, sex, dietary, exercise, sleeping, and working habits</a:t>
            </a:r>
            <a:br>
              <a:rPr lang="en-CA" sz="2700" b="1" dirty="0" smtClean="0"/>
            </a:br>
            <a:endParaRPr lang="en-CA" sz="2700" b="1" dirty="0"/>
          </a:p>
        </p:txBody>
      </p:sp>
      <p:sp>
        <p:nvSpPr>
          <p:cNvPr id="3" name="Content Placeholder 2"/>
          <p:cNvSpPr>
            <a:spLocks noGrp="1"/>
          </p:cNvSpPr>
          <p:nvPr>
            <p:ph idx="1"/>
          </p:nvPr>
        </p:nvSpPr>
        <p:spPr>
          <a:xfrm>
            <a:off x="1413164" y="1920241"/>
            <a:ext cx="10487735" cy="4825128"/>
          </a:xfrm>
        </p:spPr>
        <p:txBody>
          <a:bodyPr>
            <a:noAutofit/>
          </a:bodyPr>
          <a:lstStyle/>
          <a:p>
            <a:pPr marL="0" indent="0">
              <a:buNone/>
            </a:pPr>
            <a:r>
              <a:rPr lang="en-CA" sz="2400" b="1" u="sng" dirty="0" smtClean="0">
                <a:solidFill>
                  <a:schemeClr val="tx1"/>
                </a:solidFill>
              </a:rPr>
              <a:t>Her </a:t>
            </a:r>
            <a:r>
              <a:rPr lang="en-CA" sz="2400" b="1" u="sng" dirty="0">
                <a:solidFill>
                  <a:schemeClr val="tx1"/>
                </a:solidFill>
              </a:rPr>
              <a:t>FH/SH is significant for Y.</a:t>
            </a:r>
          </a:p>
          <a:p>
            <a:pPr marL="0" indent="0">
              <a:buNone/>
            </a:pPr>
            <a:r>
              <a:rPr lang="en-CA" sz="2400" b="1" u="sng" dirty="0">
                <a:solidFill>
                  <a:schemeClr val="tx1"/>
                </a:solidFill>
              </a:rPr>
              <a:t>Her FH/SH is insignificant/unremarkable.</a:t>
            </a:r>
          </a:p>
          <a:p>
            <a:pPr marL="0" indent="0">
              <a:buNone/>
            </a:pPr>
            <a:endParaRPr lang="en-CA" sz="2400" b="1" dirty="0" smtClean="0">
              <a:solidFill>
                <a:schemeClr val="tx1"/>
              </a:solidFill>
            </a:endParaRPr>
          </a:p>
          <a:p>
            <a:pPr>
              <a:buFont typeface="Wingdings" panose="05000000000000000000" pitchFamily="2" charset="2"/>
              <a:buChar char="Ø"/>
            </a:pPr>
            <a:r>
              <a:rPr lang="en-CA" sz="2400" b="1" dirty="0" smtClean="0">
                <a:solidFill>
                  <a:schemeClr val="tx1"/>
                </a:solidFill>
              </a:rPr>
              <a:t>Her </a:t>
            </a:r>
            <a:r>
              <a:rPr lang="en-CA" sz="2400" b="1" dirty="0">
                <a:solidFill>
                  <a:schemeClr val="tx1"/>
                </a:solidFill>
              </a:rPr>
              <a:t>(family member) died of __ at age </a:t>
            </a:r>
            <a:r>
              <a:rPr lang="en-CA" sz="2400" b="1" dirty="0" smtClean="0">
                <a:solidFill>
                  <a:schemeClr val="tx1"/>
                </a:solidFill>
              </a:rPr>
              <a:t>__ /was </a:t>
            </a:r>
            <a:r>
              <a:rPr lang="en-CA" sz="2400" b="1" dirty="0">
                <a:solidFill>
                  <a:schemeClr val="tx1"/>
                </a:solidFill>
              </a:rPr>
              <a:t>diagnosed with </a:t>
            </a:r>
            <a:r>
              <a:rPr lang="en-CA" sz="2400" b="1" dirty="0" smtClean="0">
                <a:solidFill>
                  <a:schemeClr val="tx1"/>
                </a:solidFill>
              </a:rPr>
              <a:t>__</a:t>
            </a:r>
          </a:p>
          <a:p>
            <a:pPr>
              <a:buFont typeface="Wingdings" panose="05000000000000000000" pitchFamily="2" charset="2"/>
              <a:buChar char="Ø"/>
            </a:pPr>
            <a:r>
              <a:rPr lang="en-CA" sz="2400" b="1" dirty="0" smtClean="0">
                <a:solidFill>
                  <a:schemeClr val="tx1"/>
                </a:solidFill>
              </a:rPr>
              <a:t>Her (family member) suffers from/has been diagnosed with __</a:t>
            </a:r>
            <a:endParaRPr lang="en-CA" sz="2400" b="1" dirty="0" smtClean="0"/>
          </a:p>
          <a:p>
            <a:pPr>
              <a:buFont typeface="Wingdings" panose="05000000000000000000" pitchFamily="2" charset="2"/>
              <a:buChar char="Ø"/>
            </a:pPr>
            <a:r>
              <a:rPr lang="en-CA" sz="2400" b="1" dirty="0" smtClean="0">
                <a:solidFill>
                  <a:srgbClr val="00B050"/>
                </a:solidFill>
              </a:rPr>
              <a:t>Sleeping/working/dietary/exercise habits</a:t>
            </a:r>
          </a:p>
          <a:p>
            <a:pPr>
              <a:buFont typeface="Wingdings" panose="05000000000000000000" pitchFamily="2" charset="2"/>
              <a:buChar char="Ø"/>
            </a:pPr>
            <a:r>
              <a:rPr lang="en-CA" sz="2400" b="1" dirty="0" smtClean="0">
                <a:solidFill>
                  <a:srgbClr val="00B050"/>
                </a:solidFill>
              </a:rPr>
              <a:t>Sex</a:t>
            </a:r>
            <a:r>
              <a:rPr lang="en-CA" sz="2400" b="1" dirty="0">
                <a:solidFill>
                  <a:srgbClr val="00B050"/>
                </a:solidFill>
              </a:rPr>
              <a:t>: </a:t>
            </a:r>
            <a:r>
              <a:rPr lang="en-CA" sz="2400" b="1" dirty="0" smtClean="0">
                <a:solidFill>
                  <a:srgbClr val="00B050"/>
                </a:solidFill>
              </a:rPr>
              <a:t>Sexually active</a:t>
            </a:r>
            <a:r>
              <a:rPr lang="en-CA" sz="2400" b="1" dirty="0">
                <a:solidFill>
                  <a:srgbClr val="00B050"/>
                </a:solidFill>
              </a:rPr>
              <a:t>? </a:t>
            </a:r>
            <a:r>
              <a:rPr lang="en-CA" sz="2400" b="1" dirty="0" smtClean="0">
                <a:solidFill>
                  <a:srgbClr val="00B050"/>
                </a:solidFill>
              </a:rPr>
              <a:t>Partner(s)? Practices safe sex/promiscuous?</a:t>
            </a:r>
          </a:p>
          <a:p>
            <a:pPr>
              <a:buFont typeface="Wingdings" panose="05000000000000000000" pitchFamily="2" charset="2"/>
              <a:buChar char="Ø"/>
            </a:pPr>
            <a:r>
              <a:rPr lang="en-CA" sz="2400" b="1" dirty="0" smtClean="0">
                <a:solidFill>
                  <a:srgbClr val="00B050"/>
                </a:solidFill>
              </a:rPr>
              <a:t>Alcohol/smoking habits</a:t>
            </a:r>
            <a:endParaRPr lang="en-CA" sz="2400" b="1" dirty="0">
              <a:solidFill>
                <a:srgbClr val="00B050"/>
              </a:solidFill>
            </a:endParaRPr>
          </a:p>
          <a:p>
            <a:pPr>
              <a:buFont typeface="Wingdings" panose="05000000000000000000" pitchFamily="2" charset="2"/>
              <a:buChar char="Ø"/>
            </a:pPr>
            <a:r>
              <a:rPr lang="en-CA" sz="2400" b="1" dirty="0">
                <a:solidFill>
                  <a:srgbClr val="00B050"/>
                </a:solidFill>
              </a:rPr>
              <a:t>(Illicit/recreational) Drugs: </a:t>
            </a:r>
            <a:r>
              <a:rPr lang="en-CA" sz="2400" b="1" dirty="0" smtClean="0">
                <a:solidFill>
                  <a:srgbClr val="00B050"/>
                </a:solidFill>
              </a:rPr>
              <a:t>… ‘Has (no/a) habit/history </a:t>
            </a:r>
            <a:r>
              <a:rPr lang="en-CA" sz="2400" b="1" dirty="0">
                <a:solidFill>
                  <a:srgbClr val="00B050"/>
                </a:solidFill>
              </a:rPr>
              <a:t>of</a:t>
            </a:r>
            <a:r>
              <a:rPr lang="en-CA" sz="2400" b="1" dirty="0" smtClean="0">
                <a:solidFill>
                  <a:srgbClr val="00B050"/>
                </a:solidFill>
              </a:rPr>
              <a:t>…’</a:t>
            </a:r>
          </a:p>
          <a:p>
            <a:pPr marL="0" indent="0">
              <a:buNone/>
            </a:pPr>
            <a:endParaRPr lang="en-CA" sz="2400" b="1" dirty="0" smtClean="0">
              <a:solidFill>
                <a:srgbClr val="00B050"/>
              </a:solidFill>
            </a:endParaRPr>
          </a:p>
        </p:txBody>
      </p:sp>
    </p:spTree>
    <p:extLst>
      <p:ext uri="{BB962C8B-B14F-4D97-AF65-F5344CB8AC3E}">
        <p14:creationId xmlns:p14="http://schemas.microsoft.com/office/powerpoint/2010/main" val="270512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2403</TotalTime>
  <Words>1079</Words>
  <Application>Microsoft Office PowerPoint</Application>
  <PresentationFormat>Widescreen</PresentationFormat>
  <Paragraphs>141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Courier New</vt:lpstr>
      <vt:lpstr>Wingdings</vt:lpstr>
      <vt:lpstr>Wingdings 3</vt:lpstr>
      <vt:lpstr>Wisp</vt:lpstr>
      <vt:lpstr>English Clinical Case Presentations: Going beyond the raw data</vt:lpstr>
      <vt:lpstr>Clinical Case Presentation Scenarios: Where do they occur?</vt:lpstr>
      <vt:lpstr>Clinical case presentations are…</vt:lpstr>
      <vt:lpstr>Key Factor #1: Pertinence</vt:lpstr>
      <vt:lpstr>Standard categories included in a case presentation:</vt:lpstr>
      <vt:lpstr>Steps to teaching clinical case presentations</vt:lpstr>
      <vt:lpstr>Sample case data: ID/CC/HPI</vt:lpstr>
      <vt:lpstr>Past Medical History (PMH): Including chronic/underlying conditions, hospitalizations, surgeries, major injuries/traumas, ongoing treatments </vt:lpstr>
      <vt:lpstr>Family history and Social history: Congenital diseases/conditions, alcohol, smoking, drugs, sex, dietary, exercise, sleeping, and working habits </vt:lpstr>
      <vt:lpstr>Physical Examination &amp; Review of Systems</vt:lpstr>
      <vt:lpstr>Labs/imaging/investigations (Workup) </vt:lpstr>
      <vt:lpstr>Summary sample</vt:lpstr>
      <vt:lpstr>Diagnoses</vt:lpstr>
      <vt:lpstr>Assessment &amp; plan (including risks), treatment, and follow-up</vt:lpstr>
      <vt:lpstr>Key or notable time-related phrases</vt:lpstr>
      <vt:lpstr>Are there any items that should added, adjusted, deleted or fixed?</vt:lpstr>
      <vt:lpstr>THANK YOU!  mikeguest59@yahoo.ca michael@med.miyazaki-u.ac.jp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Case Presentations in English</dc:title>
  <dc:creator>User</dc:creator>
  <cp:lastModifiedBy>User</cp:lastModifiedBy>
  <cp:revision>91</cp:revision>
  <cp:lastPrinted>2017-10-11T06:10:58Z</cp:lastPrinted>
  <dcterms:created xsi:type="dcterms:W3CDTF">2016-09-06T05:28:38Z</dcterms:created>
  <dcterms:modified xsi:type="dcterms:W3CDTF">2017-11-08T03:08:55Z</dcterms:modified>
</cp:coreProperties>
</file>